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4" r:id="rId3"/>
    <p:sldId id="307" r:id="rId4"/>
    <p:sldId id="308" r:id="rId5"/>
    <p:sldId id="309" r:id="rId6"/>
    <p:sldId id="257" r:id="rId7"/>
    <p:sldId id="258" r:id="rId8"/>
    <p:sldId id="303" r:id="rId9"/>
    <p:sldId id="259" r:id="rId10"/>
    <p:sldId id="262" r:id="rId11"/>
    <p:sldId id="263" r:id="rId12"/>
    <p:sldId id="260" r:id="rId13"/>
    <p:sldId id="268" r:id="rId14"/>
    <p:sldId id="267" r:id="rId15"/>
    <p:sldId id="266" r:id="rId16"/>
    <p:sldId id="272" r:id="rId17"/>
    <p:sldId id="271" r:id="rId18"/>
    <p:sldId id="270" r:id="rId19"/>
    <p:sldId id="269" r:id="rId20"/>
    <p:sldId id="274" r:id="rId21"/>
    <p:sldId id="314" r:id="rId22"/>
    <p:sldId id="31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660"/>
  </p:normalViewPr>
  <p:slideViewPr>
    <p:cSldViewPr>
      <p:cViewPr varScale="1">
        <p:scale>
          <a:sx n="118" d="100"/>
          <a:sy n="118" d="100"/>
        </p:scale>
        <p:origin x="19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5229200"/>
            <a:ext cx="9144000" cy="144016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Тема: Основные </a:t>
            </a:r>
            <a:r>
              <a:rPr lang="ru-RU" sz="4000" dirty="0">
                <a:solidFill>
                  <a:srgbClr val="002060"/>
                </a:solidFill>
              </a:rPr>
              <a:t>сведения о бетонах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694" y="4581128"/>
            <a:ext cx="9144000" cy="638944"/>
          </a:xfrm>
        </p:spPr>
        <p:txBody>
          <a:bodyPr>
            <a:noAutofit/>
          </a:bodyPr>
          <a:lstStyle/>
          <a:p>
            <a:r>
              <a:rPr lang="ru-RU" sz="6000" b="0" dirty="0" smtClean="0">
                <a:solidFill>
                  <a:schemeClr val="tx1"/>
                </a:solidFill>
              </a:rPr>
              <a:t>Бетоны</a:t>
            </a:r>
            <a:endParaRPr lang="ru-RU" sz="6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/>
              <a:t>По виду заполнителей бетоны </a:t>
            </a:r>
            <a:r>
              <a:rPr lang="ru-RU" sz="4000" dirty="0"/>
              <a:t>подразделяются на</a:t>
            </a:r>
            <a:r>
              <a:rPr lang="ru-RU" sz="4000" dirty="0" smtClean="0"/>
              <a:t>:</a:t>
            </a:r>
            <a:endParaRPr lang="ru-RU" sz="4000" dirty="0"/>
          </a:p>
          <a:p>
            <a:r>
              <a:rPr lang="ru-RU" sz="4000" dirty="0" smtClean="0"/>
              <a:t>- </a:t>
            </a:r>
            <a:r>
              <a:rPr lang="ru-RU" sz="4000" dirty="0"/>
              <a:t>плотные заполнители;</a:t>
            </a:r>
          </a:p>
          <a:p>
            <a:r>
              <a:rPr lang="ru-RU" sz="4000" dirty="0" smtClean="0"/>
              <a:t>- </a:t>
            </a:r>
            <a:r>
              <a:rPr lang="ru-RU" sz="4000" dirty="0"/>
              <a:t>пористые заполнители;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7718" y="3375148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/>
              <a:t>По структуре бетоны могут быть:</a:t>
            </a:r>
          </a:p>
          <a:p>
            <a:r>
              <a:rPr lang="ru-RU" sz="4000" dirty="0" smtClean="0"/>
              <a:t>- </a:t>
            </a:r>
            <a:r>
              <a:rPr lang="ru-RU" sz="4000" dirty="0"/>
              <a:t>плотной структуры;</a:t>
            </a:r>
          </a:p>
          <a:p>
            <a:r>
              <a:rPr lang="ru-RU" sz="4000" dirty="0" smtClean="0"/>
              <a:t>- </a:t>
            </a:r>
            <a:r>
              <a:rPr lang="ru-RU" sz="4000" dirty="0" err="1"/>
              <a:t>поризованной</a:t>
            </a:r>
            <a:r>
              <a:rPr lang="ru-RU" sz="4000" dirty="0"/>
              <a:t> структуры;</a:t>
            </a:r>
          </a:p>
          <a:p>
            <a:r>
              <a:rPr lang="ru-RU" sz="4000" dirty="0" smtClean="0"/>
              <a:t>- </a:t>
            </a:r>
            <a:r>
              <a:rPr lang="ru-RU" sz="4000" dirty="0"/>
              <a:t>ячеистой структуры</a:t>
            </a:r>
          </a:p>
          <a:p>
            <a:r>
              <a:rPr lang="ru-RU" sz="4000" dirty="0" smtClean="0"/>
              <a:t>- </a:t>
            </a:r>
            <a:r>
              <a:rPr lang="ru-RU" sz="4000" dirty="0"/>
              <a:t>крупнозернистой 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31579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/>
              <a:t>По условиям твердения бетоны делятся на твердевшие</a:t>
            </a:r>
            <a:r>
              <a:rPr lang="ru-RU" sz="4000" u="sng" dirty="0" smtClean="0"/>
              <a:t>:</a:t>
            </a:r>
          </a:p>
          <a:p>
            <a:endParaRPr lang="ru-RU" sz="4000" dirty="0"/>
          </a:p>
          <a:p>
            <a:r>
              <a:rPr lang="ru-RU" sz="4000" dirty="0" smtClean="0"/>
              <a:t>- </a:t>
            </a:r>
            <a:r>
              <a:rPr lang="ru-RU" sz="4000" dirty="0"/>
              <a:t>в естественных условиях;</a:t>
            </a:r>
          </a:p>
          <a:p>
            <a:r>
              <a:rPr lang="ru-RU" sz="4000" dirty="0" smtClean="0"/>
              <a:t>- </a:t>
            </a:r>
            <a:r>
              <a:rPr lang="ru-RU" sz="4000" dirty="0"/>
              <a:t>в условиях </a:t>
            </a:r>
            <a:r>
              <a:rPr lang="ru-RU" sz="4000" dirty="0" err="1"/>
              <a:t>термо</a:t>
            </a:r>
            <a:r>
              <a:rPr lang="ru-RU" sz="4000" dirty="0"/>
              <a:t> – влажностной обработки (ТВО) при</a:t>
            </a:r>
          </a:p>
          <a:p>
            <a:r>
              <a:rPr lang="ru-RU" sz="4000" dirty="0"/>
              <a:t>атмосферном </a:t>
            </a:r>
            <a:r>
              <a:rPr lang="ru-RU" sz="4000" dirty="0" smtClean="0"/>
              <a:t>давлении (обычные бетоны);</a:t>
            </a:r>
            <a:endParaRPr lang="ru-RU" sz="4000" dirty="0"/>
          </a:p>
          <a:p>
            <a:r>
              <a:rPr lang="ru-RU" sz="4000" dirty="0" smtClean="0"/>
              <a:t>- </a:t>
            </a:r>
            <a:r>
              <a:rPr lang="ru-RU" sz="4000" dirty="0"/>
              <a:t>в условиях ТВО при повышенном </a:t>
            </a:r>
            <a:r>
              <a:rPr lang="ru-RU" sz="4000" dirty="0" smtClean="0"/>
              <a:t>давлении (силикатные бетоны).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209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Цементные бетоны приготовляют на различных цементах. Основное</a:t>
            </a:r>
          </a:p>
          <a:p>
            <a:r>
              <a:rPr lang="ru-RU" sz="4000" dirty="0"/>
              <a:t>место занимают на портландцементе и его разновидностях. Широко</a:t>
            </a:r>
          </a:p>
          <a:p>
            <a:r>
              <a:rPr lang="ru-RU" sz="4000" dirty="0"/>
              <a:t>применяются </a:t>
            </a:r>
            <a:r>
              <a:rPr lang="ru-RU" sz="4000" dirty="0" err="1"/>
              <a:t>шлакопортландцементы</a:t>
            </a:r>
            <a:r>
              <a:rPr lang="ru-RU" sz="4000" dirty="0"/>
              <a:t> и пуццолановые цементы.</a:t>
            </a:r>
          </a:p>
          <a:p>
            <a:r>
              <a:rPr lang="ru-RU" sz="4000" dirty="0"/>
              <a:t>Силикатные бетоны готовят на основе извести.</a:t>
            </a:r>
          </a:p>
        </p:txBody>
      </p:sp>
    </p:spTree>
    <p:extLst>
      <p:ext uri="{BB962C8B-B14F-4D97-AF65-F5344CB8AC3E}">
        <p14:creationId xmlns:p14="http://schemas.microsoft.com/office/powerpoint/2010/main" val="12595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2037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Известь может применяться в сочетании с гидравлическими активными </a:t>
            </a:r>
            <a:r>
              <a:rPr lang="ru-RU" sz="4000" dirty="0" smtClean="0"/>
              <a:t>и (или</a:t>
            </a:r>
            <a:r>
              <a:rPr lang="ru-RU" sz="4000" dirty="0"/>
              <a:t>) кремнеземистыми компонентами (цемент, шлаки, кварцевый </a:t>
            </a:r>
            <a:r>
              <a:rPr lang="ru-RU" sz="4000" dirty="0" smtClean="0"/>
              <a:t>песок и т.д.).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9147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020" y="260648"/>
            <a:ext cx="84377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/>
              <a:t>Гипсовые бетоны </a:t>
            </a:r>
            <a:r>
              <a:rPr lang="ru-RU" sz="3600" dirty="0" smtClean="0"/>
              <a:t>– применяют для внутренних </a:t>
            </a:r>
            <a:r>
              <a:rPr lang="ru-RU" sz="3600" dirty="0"/>
              <a:t>перегородок, подвесных потолков, элементов отделки зданий </a:t>
            </a:r>
            <a:r>
              <a:rPr lang="ru-RU" sz="3600" dirty="0" smtClean="0"/>
              <a:t>и малоэтажного </a:t>
            </a:r>
            <a:r>
              <a:rPr lang="ru-RU" sz="3600" dirty="0"/>
              <a:t>строительства</a:t>
            </a:r>
            <a:r>
              <a:rPr lang="ru-RU" sz="3600" dirty="0" smtClean="0"/>
              <a:t>.</a:t>
            </a:r>
          </a:p>
          <a:p>
            <a:endParaRPr lang="ru-RU" sz="3600" dirty="0"/>
          </a:p>
          <a:p>
            <a:r>
              <a:rPr lang="ru-RU" sz="3600" u="sng" dirty="0"/>
              <a:t>Шлаковые бетоны </a:t>
            </a:r>
            <a:r>
              <a:rPr lang="ru-RU" sz="3600" dirty="0"/>
              <a:t>– бетоны на основе молотых шлаков зол </a:t>
            </a:r>
            <a:r>
              <a:rPr lang="ru-RU" sz="3600" dirty="0" smtClean="0"/>
              <a:t>с </a:t>
            </a:r>
            <a:r>
              <a:rPr lang="ru-RU" sz="3600" dirty="0" err="1" smtClean="0"/>
              <a:t>активизаторами</a:t>
            </a:r>
            <a:r>
              <a:rPr lang="ru-RU" sz="3600" dirty="0" smtClean="0"/>
              <a:t> затвердения.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8157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Полимер </a:t>
            </a:r>
            <a:r>
              <a:rPr lang="ru-RU" sz="3600" dirty="0"/>
              <a:t>– бетоны изготовляют на различных видах </a:t>
            </a:r>
            <a:r>
              <a:rPr lang="ru-RU" sz="3600" dirty="0" smtClean="0"/>
              <a:t>полимерного связующего</a:t>
            </a:r>
            <a:r>
              <a:rPr lang="ru-RU" sz="3600" dirty="0"/>
              <a:t>, основу которого составляют </a:t>
            </a:r>
            <a:r>
              <a:rPr lang="ru-RU" sz="3600" dirty="0" smtClean="0"/>
              <a:t>смолы,</a:t>
            </a:r>
            <a:r>
              <a:rPr lang="ru-RU" sz="3600" dirty="0"/>
              <a:t> </a:t>
            </a:r>
            <a:r>
              <a:rPr lang="ru-RU" sz="3600" dirty="0" smtClean="0"/>
              <a:t>отверждаемые </a:t>
            </a:r>
            <a:r>
              <a:rPr lang="ru-RU" sz="3600" dirty="0"/>
              <a:t>в бетоне </a:t>
            </a:r>
            <a:endParaRPr lang="ru-RU" sz="3600" dirty="0" smtClean="0"/>
          </a:p>
          <a:p>
            <a:r>
              <a:rPr lang="ru-RU" sz="3600" dirty="0" smtClean="0"/>
              <a:t>с </a:t>
            </a:r>
            <a:r>
              <a:rPr lang="ru-RU" sz="3600" dirty="0"/>
              <a:t>помощью </a:t>
            </a:r>
            <a:r>
              <a:rPr lang="ru-RU" sz="3600" dirty="0" smtClean="0"/>
              <a:t>специальных </a:t>
            </a:r>
            <a:r>
              <a:rPr lang="ru-RU" sz="3600" dirty="0"/>
              <a:t>добавок.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6195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5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5204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Требования к бетонам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247" y="878892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Для бетонов </a:t>
            </a:r>
            <a:r>
              <a:rPr lang="ru-RU" sz="4000" dirty="0" smtClean="0"/>
              <a:t>определяющим </a:t>
            </a:r>
            <a:r>
              <a:rPr lang="ru-RU" sz="4000" dirty="0"/>
              <a:t>является прочность </a:t>
            </a:r>
            <a:r>
              <a:rPr lang="ru-RU" sz="4000" dirty="0" smtClean="0"/>
              <a:t>на сжатие, </a:t>
            </a:r>
            <a:r>
              <a:rPr lang="ru-RU" sz="4000" dirty="0"/>
              <a:t>водонепроницаемостью, морозостойкостью,</a:t>
            </a:r>
          </a:p>
          <a:p>
            <a:r>
              <a:rPr lang="ru-RU" sz="4000" dirty="0" smtClean="0"/>
              <a:t>малой </a:t>
            </a:r>
            <a:r>
              <a:rPr lang="ru-RU" sz="4000" dirty="0"/>
              <a:t>усадкой и др. </a:t>
            </a:r>
          </a:p>
        </p:txBody>
      </p:sp>
    </p:spTree>
    <p:extLst>
      <p:ext uri="{BB962C8B-B14F-4D97-AF65-F5344CB8AC3E}">
        <p14:creationId xmlns:p14="http://schemas.microsoft.com/office/powerpoint/2010/main" val="12669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60648"/>
            <a:ext cx="3842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Свойства бетона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327" y="111254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Бетон относится к материалам, которые хорошо сопротивляются сжатию,</a:t>
            </a:r>
          </a:p>
          <a:p>
            <a:r>
              <a:rPr lang="ru-RU" sz="3600" dirty="0"/>
              <a:t>значительно хуже – срезу и еще хуже – </a:t>
            </a:r>
            <a:r>
              <a:rPr lang="ru-RU" sz="3600" dirty="0" smtClean="0"/>
              <a:t>растяжению. При необходимости </a:t>
            </a:r>
            <a:r>
              <a:rPr lang="ru-RU" sz="3600" dirty="0"/>
              <a:t>восприятия растягивающих усилий конструкции армируют.</a:t>
            </a:r>
          </a:p>
        </p:txBody>
      </p:sp>
    </p:spTree>
    <p:extLst>
      <p:ext uri="{BB962C8B-B14F-4D97-AF65-F5344CB8AC3E}">
        <p14:creationId xmlns:p14="http://schemas.microsoft.com/office/powerpoint/2010/main" val="42531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938" y="47667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Прочность бетона определяется главным образом структурой </a:t>
            </a:r>
            <a:r>
              <a:rPr lang="ru-RU" sz="3600" dirty="0" smtClean="0"/>
              <a:t>и свойствами </a:t>
            </a:r>
            <a:r>
              <a:rPr lang="ru-RU" sz="3600" dirty="0"/>
              <a:t>цементного камня, который скрепляет зерна заполнителя </a:t>
            </a:r>
            <a:r>
              <a:rPr lang="ru-RU" sz="3600" dirty="0" smtClean="0"/>
              <a:t>в монолит</a:t>
            </a:r>
            <a:r>
              <a:rPr lang="ru-RU" sz="3600" dirty="0"/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22" y="2700329"/>
            <a:ext cx="5317000" cy="395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53340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На прочность бетона влияет много </a:t>
            </a:r>
            <a:r>
              <a:rPr lang="ru-RU" sz="3600" dirty="0" smtClean="0"/>
              <a:t>факторов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5"/>
            <a:ext cx="5771728" cy="384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153400" cy="541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/>
              <a:t>Требуемая прочность бетона – это минимально достигнутое значение фактической прочности бетона в </a:t>
            </a:r>
            <a:r>
              <a:rPr lang="ru-RU" sz="4000" dirty="0" smtClean="0"/>
              <a:t>партии.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164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36" y="188640"/>
            <a:ext cx="86358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/>
              <a:t>Определение </a:t>
            </a:r>
            <a:r>
              <a:rPr lang="ru-RU" sz="3200" u="sng" dirty="0" err="1"/>
              <a:t>удобоукладываемости</a:t>
            </a:r>
            <a:r>
              <a:rPr lang="ru-RU" sz="3200" u="sng" dirty="0"/>
              <a:t> </a:t>
            </a:r>
            <a:r>
              <a:rPr lang="ru-RU" sz="3200" dirty="0"/>
              <a:t>по показателю </a:t>
            </a:r>
            <a:r>
              <a:rPr lang="ru-RU" sz="3200" dirty="0" smtClean="0"/>
              <a:t>подвижности бетонной </a:t>
            </a:r>
            <a:r>
              <a:rPr lang="ru-RU" sz="3200" dirty="0"/>
              <a:t>смеси определяется на стандартном конусе</a:t>
            </a:r>
            <a:r>
              <a:rPr lang="ru-RU" sz="3200" dirty="0" smtClean="0"/>
              <a:t>. В зависимости </a:t>
            </a:r>
            <a:r>
              <a:rPr lang="ru-RU" sz="3200" dirty="0"/>
              <a:t>от осадки конуса различают малоподвижные (</a:t>
            </a:r>
            <a:r>
              <a:rPr lang="ru-RU" sz="3200" dirty="0" smtClean="0"/>
              <a:t>пластичные) бетонные </a:t>
            </a:r>
            <a:r>
              <a:rPr lang="ru-RU" sz="3200" dirty="0"/>
              <a:t>смеси (П1), подвижные (П2), </a:t>
            </a:r>
            <a:r>
              <a:rPr lang="ru-RU" sz="3200" dirty="0" smtClean="0"/>
              <a:t>очень подвижные </a:t>
            </a:r>
            <a:r>
              <a:rPr lang="ru-RU" sz="3200" dirty="0"/>
              <a:t>(П3, П4), </a:t>
            </a:r>
            <a:r>
              <a:rPr lang="ru-RU" sz="3200" dirty="0" smtClean="0"/>
              <a:t>литые (П5</a:t>
            </a:r>
            <a:r>
              <a:rPr lang="ru-RU" sz="3200" dirty="0"/>
              <a:t>).</a:t>
            </a:r>
          </a:p>
        </p:txBody>
      </p:sp>
      <p:pic>
        <p:nvPicPr>
          <p:cNvPr id="3076" name="Picture 4" descr="http://www.bpp.by/05/54/pribors/ko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70" y="3270007"/>
            <a:ext cx="2448272" cy="343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6090" y="3715413"/>
            <a:ext cx="61875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 малых расходах воды бетонные смеси не показывают осадки конуса,</a:t>
            </a:r>
          </a:p>
          <a:p>
            <a:r>
              <a:rPr lang="ru-RU" sz="2800" dirty="0"/>
              <a:t>однако при приложении внешнего силового воздействия такие смеси</a:t>
            </a:r>
          </a:p>
          <a:p>
            <a:r>
              <a:rPr lang="ru-RU" sz="2800" dirty="0"/>
              <a:t>обладают формировочными свойствами. </a:t>
            </a:r>
            <a:r>
              <a:rPr lang="ru-RU" sz="2800" u="sng" dirty="0"/>
              <a:t>Такие смеси называют жесткими.</a:t>
            </a:r>
          </a:p>
        </p:txBody>
      </p:sp>
    </p:spTree>
    <p:extLst>
      <p:ext uri="{BB962C8B-B14F-4D97-AF65-F5344CB8AC3E}">
        <p14:creationId xmlns:p14="http://schemas.microsoft.com/office/powerpoint/2010/main" val="29682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vtobeton.ru/images/ok_te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10"/>
          <a:stretch/>
        </p:blipFill>
        <p:spPr bwMode="auto">
          <a:xfrm>
            <a:off x="251520" y="188640"/>
            <a:ext cx="304859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avtobeton.ru/images/ok_te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 t="3384" r="6209" b="3384"/>
          <a:stretch/>
        </p:blipFill>
        <p:spPr bwMode="auto">
          <a:xfrm>
            <a:off x="2815641" y="2924944"/>
            <a:ext cx="6183004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153400" cy="54152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153400" cy="54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2999"/>
            <a:ext cx="8153400" cy="44958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" y="1142999"/>
            <a:ext cx="8153400" cy="44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153400" cy="54152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2" y="762000"/>
            <a:ext cx="8149208" cy="543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24744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u="sng" dirty="0"/>
              <a:t>Бетоны классифицируются по следующим признакам</a:t>
            </a:r>
            <a:r>
              <a:rPr lang="ru-RU" sz="4400" u="sng" dirty="0" smtClean="0"/>
              <a:t>:</a:t>
            </a:r>
            <a:endParaRPr lang="ru-RU" sz="4400" dirty="0"/>
          </a:p>
          <a:p>
            <a:r>
              <a:rPr lang="ru-RU" sz="4400" dirty="0"/>
              <a:t>-</a:t>
            </a:r>
            <a:r>
              <a:rPr lang="ru-RU" sz="4400" dirty="0" smtClean="0"/>
              <a:t> </a:t>
            </a:r>
            <a:r>
              <a:rPr lang="ru-RU" sz="4400" dirty="0"/>
              <a:t>основному назначению;</a:t>
            </a:r>
          </a:p>
          <a:p>
            <a:r>
              <a:rPr lang="ru-RU" sz="4400" dirty="0"/>
              <a:t>-</a:t>
            </a:r>
            <a:r>
              <a:rPr lang="ru-RU" sz="4400" dirty="0" smtClean="0"/>
              <a:t> </a:t>
            </a:r>
            <a:r>
              <a:rPr lang="ru-RU" sz="4400" dirty="0"/>
              <a:t>виду вяжущего;</a:t>
            </a:r>
          </a:p>
          <a:p>
            <a:r>
              <a:rPr lang="ru-RU" sz="4400" dirty="0"/>
              <a:t>-</a:t>
            </a:r>
            <a:r>
              <a:rPr lang="ru-RU" sz="4400" dirty="0" smtClean="0"/>
              <a:t> </a:t>
            </a:r>
            <a:r>
              <a:rPr lang="ru-RU" sz="4400" dirty="0"/>
              <a:t>виду заполнителей;</a:t>
            </a:r>
          </a:p>
          <a:p>
            <a:r>
              <a:rPr lang="ru-RU" sz="4400" dirty="0"/>
              <a:t>-</a:t>
            </a:r>
            <a:r>
              <a:rPr lang="ru-RU" sz="4400" dirty="0" smtClean="0"/>
              <a:t> </a:t>
            </a:r>
            <a:r>
              <a:rPr lang="ru-RU" sz="4400" dirty="0"/>
              <a:t>структуре;</a:t>
            </a:r>
          </a:p>
          <a:p>
            <a:r>
              <a:rPr lang="ru-RU" sz="4400" dirty="0" smtClean="0"/>
              <a:t>- условиям твердения,</a:t>
            </a:r>
          </a:p>
          <a:p>
            <a:r>
              <a:rPr lang="ru-RU" sz="4400" dirty="0" smtClean="0"/>
              <a:t>- по плотности.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06792" y="260648"/>
            <a:ext cx="5730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</a:t>
            </a:r>
            <a:r>
              <a:rPr lang="ru-RU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бетонов</a:t>
            </a:r>
            <a:endParaRPr lang="ru-RU" sz="4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6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8382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/>
              <a:t>По назначению бетоны подразделяются на</a:t>
            </a:r>
            <a:r>
              <a:rPr lang="ru-RU" sz="3600" u="sng" dirty="0" smtClean="0"/>
              <a:t>:</a:t>
            </a:r>
          </a:p>
          <a:p>
            <a:endParaRPr lang="ru-RU" sz="3600" dirty="0"/>
          </a:p>
          <a:p>
            <a:r>
              <a:rPr lang="ru-RU" sz="3600" dirty="0" smtClean="0"/>
              <a:t>-конструкционные</a:t>
            </a:r>
            <a:r>
              <a:rPr lang="ru-RU" sz="3600" dirty="0"/>
              <a:t>;</a:t>
            </a:r>
          </a:p>
          <a:p>
            <a:pPr marL="3319463" indent="-3319463"/>
            <a:r>
              <a:rPr lang="ru-RU" sz="3600" dirty="0" smtClean="0"/>
              <a:t>-специальные </a:t>
            </a:r>
            <a:r>
              <a:rPr lang="ru-RU" sz="3600" dirty="0"/>
              <a:t>(жаростойкие, химически - стойкие, декоративные,</a:t>
            </a:r>
          </a:p>
          <a:p>
            <a:pPr marL="3319463"/>
            <a:r>
              <a:rPr lang="ru-RU" sz="3600" dirty="0" err="1"/>
              <a:t>радиационно</a:t>
            </a:r>
            <a:r>
              <a:rPr lang="ru-RU" sz="3600" dirty="0"/>
              <a:t> – защитные, теплоизоляционные и др.).</a:t>
            </a:r>
          </a:p>
        </p:txBody>
      </p:sp>
    </p:spTree>
    <p:extLst>
      <p:ext uri="{BB962C8B-B14F-4D97-AF65-F5344CB8AC3E}">
        <p14:creationId xmlns:p14="http://schemas.microsoft.com/office/powerpoint/2010/main" val="34768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1056" y="476672"/>
            <a:ext cx="79373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/>
              <a:t>По плотности бетоны делят </a:t>
            </a:r>
            <a:r>
              <a:rPr lang="ru-RU" sz="4000" u="sng" dirty="0" smtClean="0"/>
              <a:t>на</a:t>
            </a:r>
            <a:r>
              <a:rPr lang="ru-RU" sz="40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sz="4000" dirty="0" smtClean="0"/>
              <a:t>особо </a:t>
            </a:r>
            <a:r>
              <a:rPr lang="ru-RU" sz="4000" dirty="0"/>
              <a:t>тяжелые (плотность более 2500 кг/м</a:t>
            </a:r>
            <a:r>
              <a:rPr lang="ru-RU" sz="4000" baseline="30000" dirty="0"/>
              <a:t>3</a:t>
            </a:r>
            <a:r>
              <a:rPr lang="ru-RU" sz="4000" dirty="0"/>
              <a:t>), </a:t>
            </a:r>
            <a:endParaRPr lang="ru-RU" sz="4000" dirty="0" smtClean="0"/>
          </a:p>
          <a:p>
            <a:pPr marL="285750" indent="-285750">
              <a:buFontTx/>
              <a:buChar char="-"/>
            </a:pPr>
            <a:r>
              <a:rPr lang="ru-RU" sz="4000" dirty="0" smtClean="0"/>
              <a:t>тяжелые </a:t>
            </a:r>
            <a:r>
              <a:rPr lang="ru-RU" sz="4000" dirty="0"/>
              <a:t>обыкновенные (2200...2500 кг/м</a:t>
            </a:r>
            <a:r>
              <a:rPr lang="ru-RU" sz="4000" baseline="30000" dirty="0"/>
              <a:t>3</a:t>
            </a:r>
            <a:r>
              <a:rPr lang="ru-RU" sz="4000" dirty="0"/>
              <a:t>), </a:t>
            </a:r>
            <a:endParaRPr lang="ru-RU" sz="4000" dirty="0" smtClean="0"/>
          </a:p>
          <a:p>
            <a:pPr>
              <a:buFontTx/>
              <a:buChar char="-"/>
            </a:pPr>
            <a:r>
              <a:rPr lang="ru-RU" sz="4000" dirty="0" smtClean="0"/>
              <a:t>облегченные </a:t>
            </a:r>
            <a:r>
              <a:rPr lang="ru-RU" sz="4000" dirty="0"/>
              <a:t>(1800...2200 кг/м</a:t>
            </a:r>
            <a:r>
              <a:rPr lang="ru-RU" sz="4000" baseline="30000" dirty="0"/>
              <a:t>3</a:t>
            </a:r>
            <a:r>
              <a:rPr lang="ru-RU" sz="4000" dirty="0"/>
              <a:t>), </a:t>
            </a:r>
            <a:endParaRPr lang="ru-RU" sz="4000" dirty="0" smtClean="0"/>
          </a:p>
          <a:p>
            <a:r>
              <a:rPr lang="ru-RU" sz="4000" dirty="0" smtClean="0"/>
              <a:t>-легкие </a:t>
            </a:r>
            <a:r>
              <a:rPr lang="ru-RU" sz="4000" dirty="0"/>
              <a:t>(500...1800 кг/м</a:t>
            </a:r>
            <a:r>
              <a:rPr lang="ru-RU" sz="4000" baseline="30000" dirty="0"/>
              <a:t>3</a:t>
            </a:r>
            <a:r>
              <a:rPr lang="ru-RU" sz="4000" dirty="0"/>
              <a:t>), </a:t>
            </a:r>
            <a:endParaRPr lang="ru-RU" sz="4000" dirty="0" smtClean="0"/>
          </a:p>
          <a:p>
            <a:pPr marL="285750" indent="-285750">
              <a:buFontTx/>
              <a:buChar char="-"/>
            </a:pPr>
            <a:r>
              <a:rPr lang="ru-RU" sz="4000" dirty="0" smtClean="0"/>
              <a:t>особо </a:t>
            </a:r>
            <a:r>
              <a:rPr lang="ru-RU" sz="4000" dirty="0"/>
              <a:t>легкие теплоизоляционные (500 кг/м</a:t>
            </a:r>
            <a:r>
              <a:rPr lang="ru-RU" sz="4000" baseline="30000" dirty="0"/>
              <a:t>3</a:t>
            </a:r>
            <a:r>
              <a:rPr lang="ru-RU" sz="4000" dirty="0"/>
              <a:t>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867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/>
              <a:t>По виду вяжущего бетоны подразделяются на</a:t>
            </a:r>
            <a:r>
              <a:rPr lang="ru-RU" sz="4000" u="sng" dirty="0" smtClean="0"/>
              <a:t>:</a:t>
            </a:r>
          </a:p>
          <a:p>
            <a:endParaRPr lang="ru-RU" sz="4000" dirty="0"/>
          </a:p>
          <a:p>
            <a:r>
              <a:rPr lang="ru-RU" sz="4000" dirty="0" smtClean="0"/>
              <a:t>- цементные;</a:t>
            </a:r>
          </a:p>
          <a:p>
            <a:r>
              <a:rPr lang="ru-RU" sz="4000" dirty="0"/>
              <a:t>-</a:t>
            </a:r>
            <a:r>
              <a:rPr lang="ru-RU" sz="4000" dirty="0" smtClean="0"/>
              <a:t> известковые;</a:t>
            </a:r>
          </a:p>
          <a:p>
            <a:r>
              <a:rPr lang="ru-RU" sz="4000" dirty="0" smtClean="0"/>
              <a:t>- шлаковые;</a:t>
            </a:r>
            <a:endParaRPr lang="ru-RU" sz="4000" dirty="0"/>
          </a:p>
          <a:p>
            <a:r>
              <a:rPr lang="ru-RU" sz="4000" dirty="0" smtClean="0"/>
              <a:t>- гипсовые.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954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уроку</Template>
  <TotalTime>465</TotalTime>
  <Words>472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Tw Cen MT</vt:lpstr>
      <vt:lpstr>Паркет</vt:lpstr>
      <vt:lpstr>Бетоны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9. Бетоны</dc:title>
  <dc:creator>Кей</dc:creator>
  <cp:lastModifiedBy>Илья Богдан</cp:lastModifiedBy>
  <cp:revision>43</cp:revision>
  <dcterms:created xsi:type="dcterms:W3CDTF">2012-11-09T14:17:23Z</dcterms:created>
  <dcterms:modified xsi:type="dcterms:W3CDTF">2023-06-13T19:31:44Z</dcterms:modified>
</cp:coreProperties>
</file>