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8" d="100"/>
          <a:sy n="118" d="100"/>
        </p:scale>
        <p:origin x="60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6/13/2023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6/13/2023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6/13/2023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6/13/2023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6/13/2023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6/13/2023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6/13/2023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6/13/2023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6/13/2023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6/13/2023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6/13/2023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6/13/2023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6/13/2023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6/13/2023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6/13/2023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F5E7A4-C761-0B1B-F752-F8F68C64D9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pPr algn="ctr"/>
            <a:r>
              <a:rPr lang="ru-RU" dirty="0"/>
              <a:t>Крупные стеновые блоки</a:t>
            </a:r>
            <a:endParaRPr lang="ru-RU" sz="28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130FC12-418D-90D1-7611-CFAF680348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9200" y="5638800"/>
            <a:ext cx="10572000" cy="434974"/>
          </a:xfrm>
        </p:spPr>
        <p:txBody>
          <a:bodyPr>
            <a:noAutofit/>
          </a:bodyPr>
          <a:lstStyle/>
          <a:p>
            <a:r>
              <a:rPr lang="ru-RU" dirty="0" smtClean="0"/>
              <a:t>УО</a:t>
            </a:r>
            <a:r>
              <a:rPr lang="en-US" dirty="0" smtClean="0"/>
              <a:t> </a:t>
            </a:r>
            <a:r>
              <a:rPr lang="ru-RU" dirty="0" smtClean="0"/>
              <a:t>«</a:t>
            </a:r>
            <a:r>
              <a:rPr lang="ru-RU" dirty="0"/>
              <a:t>Минский государственный колледж строительства имени В.Г. Каменского»</a:t>
            </a:r>
          </a:p>
        </p:txBody>
      </p:sp>
    </p:spTree>
    <p:extLst>
      <p:ext uri="{BB962C8B-B14F-4D97-AF65-F5344CB8AC3E}">
        <p14:creationId xmlns:p14="http://schemas.microsoft.com/office/powerpoint/2010/main" val="1039275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C812F5-007F-3450-5154-A7DB57BD1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sz="2800" dirty="0"/>
              <a:t>Наружные и внутренние панели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30B0A901-5E8B-11B6-E3C3-6CD42B453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113293"/>
            <a:ext cx="10571997" cy="987903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ru-RU" dirty="0"/>
              <a:t>•Наружные и внутренние панели классифицируются по нескольким признакам.
•По назначению:
Для наземных этажей;
Для цоколей и технических подвалов;
Для чердака.</a:t>
            </a:r>
          </a:p>
          <a:p>
            <a:pPr marL="0" indent="0">
              <a:buNone/>
            </a:pPr>
            <a:r>
              <a:rPr lang="ru-RU" dirty="0"/>
              <a:t>•По статической схеме работы наружные ЖБИ:
Несущие;
поэтажно несущие;
самонесущие;
Ненесущие (навесные).</a:t>
            </a:r>
          </a:p>
        </p:txBody>
      </p:sp>
      <p:sp>
        <p:nvSpPr>
          <p:cNvPr id="7" name="Объект 4">
            <a:extLst>
              <a:ext uri="{FF2B5EF4-FFF2-40B4-BE49-F238E27FC236}">
                <a16:creationId xmlns:a16="http://schemas.microsoft.com/office/drawing/2014/main" id="{8DFDBFB4-8891-20A8-A695-C9AFAEC10F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432" y="-5142413"/>
            <a:ext cx="10571997" cy="987903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BA300E-765B-DFD3-6138-743180B582AB}"/>
              </a:ext>
            </a:extLst>
          </p:cNvPr>
          <p:cNvSpPr txBox="1"/>
          <p:nvPr/>
        </p:nvSpPr>
        <p:spPr>
          <a:xfrm>
            <a:off x="5130664" y="2539049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 dirty="0"/>
          </a:p>
          <a:p>
            <a:pPr algn="l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2FA6A8-1936-3EC7-AC8B-C4C79A9CAAC0}"/>
              </a:ext>
            </a:extLst>
          </p:cNvPr>
          <p:cNvSpPr txBox="1"/>
          <p:nvPr/>
        </p:nvSpPr>
        <p:spPr>
          <a:xfrm rot="10800000" flipV="1">
            <a:off x="6045064" y="4739170"/>
            <a:ext cx="61489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dirty="0"/>
              <a:t>•Внутренние стеновые ЖБИ разделяют </a:t>
            </a:r>
            <a:r>
              <a:rPr lang="ru-RU" dirty="0" err="1"/>
              <a:t>нанесущие</a:t>
            </a:r>
            <a:r>
              <a:rPr lang="ru-RU" dirty="0"/>
              <a:t> и ненесущие.</a:t>
            </a:r>
          </a:p>
          <a:p>
            <a:pPr algn="l"/>
            <a:r>
              <a:rPr lang="ru-RU" dirty="0"/>
              <a:t>•По количеству слоев:</a:t>
            </a:r>
          </a:p>
          <a:p>
            <a:pPr algn="l"/>
            <a:r>
              <a:rPr lang="ru-RU" dirty="0"/>
              <a:t>Однослойные;</a:t>
            </a:r>
          </a:p>
          <a:p>
            <a:pPr algn="l"/>
            <a:r>
              <a:rPr lang="ru-RU" dirty="0"/>
              <a:t>Двухслойные;</a:t>
            </a:r>
          </a:p>
          <a:p>
            <a:pPr algn="l"/>
            <a:r>
              <a:rPr lang="ru-RU" dirty="0"/>
              <a:t>Трехслойные.</a:t>
            </a:r>
          </a:p>
        </p:txBody>
      </p:sp>
    </p:spTree>
    <p:extLst>
      <p:ext uri="{BB962C8B-B14F-4D97-AF65-F5344CB8AC3E}">
        <p14:creationId xmlns:p14="http://schemas.microsoft.com/office/powerpoint/2010/main" val="1162903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88D46C-126E-7F1B-27C7-E8CDD029B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sz="2800" dirty="0"/>
              <a:t>Однослойные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2D927F-05DB-EE16-DA96-D24B92C64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5277288" cy="4061157"/>
          </a:xfrm>
        </p:spPr>
        <p:txBody>
          <a:bodyPr/>
          <a:lstStyle/>
          <a:p>
            <a:r>
              <a:rPr lang="ru-RU" dirty="0"/>
              <a:t>Однослойные стеновые железобетонные панели изготавливают из материалов, имеющих однородную структуру и повышенную теплоизоляцию. Это могут быть тяжелые крупнозернистые или легкие ячеистые бетоны (марок 50-75), созданные на пористых заполнителях: шлак, зольный гравий, керамзит, перлит и пр.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14CB0A8A-A192-F30F-9AD0-CB1947FA40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3743" y="2089613"/>
            <a:ext cx="3374886" cy="2325171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A6E9D9F4-876F-65AE-E30A-BCC3C32A7F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6654" y="4414785"/>
            <a:ext cx="3381975" cy="244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489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217D0C-EA1D-F3CF-F3AB-A9D75C67D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sz="2800" dirty="0"/>
              <a:t>Двухслойные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B2D561-9ABD-4A16-DFC8-C5034D752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5277288" cy="403670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Двухслойные стеновые панели состоят из внутреннего несущего слоя, выполненного из тяжёлого или лёгкого конструктивного бетона, и наружного утепляющего слоя из конструктивно-теплоизоляционного лёгкого бетона. Толщина внутреннего несущего слоя не менее 100 мм, а толщина наружного утепляющего слоя определяется расчётом на теплозащиту. Снаружи двухслойные стеновые панели имеют защитно-отделочный слой из цементного раствора толщиной 20–25 мм с такой отделкой, как и в однослойных панелях.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A8CC2475-374B-F04E-C96C-0239FF8F4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1513" y="2012983"/>
            <a:ext cx="4734996" cy="473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550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A28A4C-B72C-0C46-248B-E18AF4D64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sz="2800" dirty="0"/>
              <a:t>Трехслойные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3FB58D-70A0-7D5F-9CC7-0A30E95628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3374325" cy="6188237"/>
          </a:xfrm>
        </p:spPr>
        <p:txBody>
          <a:bodyPr anchor="t"/>
          <a:lstStyle/>
          <a:p>
            <a:r>
              <a:rPr lang="ru-RU" dirty="0"/>
              <a:t>Конструктивно трехслойные стеновые железобетонные панели представляют собой сэндвич-изделия, состоящие из двух слоев бетона и слоя теплоизоляции между ними. В качестве утеплителя может быть использован </a:t>
            </a:r>
            <a:r>
              <a:rPr lang="ru-RU" dirty="0" err="1"/>
              <a:t>пенополистирол</a:t>
            </a:r>
            <a:r>
              <a:rPr lang="ru-RU" dirty="0"/>
              <a:t> или минеральная вата.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26EAC528-F68A-DAAB-E6B4-437AF81D7B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8528" y="2020313"/>
            <a:ext cx="3270524" cy="2446505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929179CB-95FE-894E-C540-F17EAA9A15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528" y="4472318"/>
            <a:ext cx="4739766" cy="2385682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D86C81D2-AAE7-F987-1955-B1E58AE0DA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8965" y="1925194"/>
            <a:ext cx="3835968" cy="254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555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E3B3A1-F5EF-52DB-4243-4C1286A41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432" y="657121"/>
            <a:ext cx="11210854" cy="684162"/>
          </a:xfrm>
        </p:spPr>
        <p:txBody>
          <a:bodyPr anchor="ctr"/>
          <a:lstStyle/>
          <a:p>
            <a:pPr algn="ctr"/>
            <a:r>
              <a:rPr lang="ru-RU" sz="2800" dirty="0"/>
              <a:t>Виды плит перекрытия 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A992402-3BBB-393B-CD68-8838FF3B5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5770347" cy="4281200"/>
          </a:xfrm>
        </p:spPr>
        <p:txBody>
          <a:bodyPr/>
          <a:lstStyle/>
          <a:p>
            <a:r>
              <a:rPr lang="ru-RU" dirty="0"/>
              <a:t>Сегодня большинство застройщиков перекрывают здания готовыми железобетонными изделиями. Их популярность обусловлена более легким весом и минимальной трудоемкостью монтажных работ по сравнению с монолитом. Заводы выпускают разные виды плит перекрытия по конструкции, назначению, размерам и другим характеристикам, поэтому подобрать подходящие изделия не составит труда. В этой статье мы с вами подробно рассмотрим классификацию, особенности и габариты ЖБИ.</a:t>
            </a:r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A477733E-F999-C0E3-8DB9-D73DCF6C0C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9059" y="2063365"/>
            <a:ext cx="5374860" cy="453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079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B4B898-0863-8F4D-4B57-4E545F05F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sz="2800" dirty="0"/>
              <a:t>Что представляют собой плиты перекрытия?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15AD46-6C45-9F6F-6BB6-B71026BC4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6002614" cy="4281200"/>
          </a:xfrm>
        </p:spPr>
        <p:txBody>
          <a:bodyPr>
            <a:normAutofit lnSpcReduction="10000"/>
          </a:bodyPr>
          <a:lstStyle/>
          <a:p>
            <a:r>
              <a:rPr lang="ru-RU" b="0" i="0" dirty="0">
                <a:effectLst/>
                <a:latin typeface="Tahoma" panose="020B0604030504040204" pitchFamily="34" charset="0"/>
              </a:rPr>
              <a:t>Плита перекрытия – железобетонное изделие заводского производства, предназначенное для сооружения горизонтальных несущих конструкций в зданиях разного назначения. Они предназначены для разделения между собой разных этажей, а также восприятия вертикальных нагрузок, их распределения и передачи на другие несущие элементы (стены, фундамент). Перекрытие не только воспринимает и передает нагрузки, но и служит элементом жесткости в конструкции дома. По назначению оно может быть цокольным междуэтажным и чердачным.</a:t>
            </a:r>
          </a:p>
          <a:p>
            <a:r>
              <a:rPr lang="ru-RU" b="0" i="0" dirty="0">
                <a:effectLst/>
                <a:latin typeface="Tahoma" panose="020B0604030504040204" pitchFamily="34" charset="0"/>
              </a:rPr>
              <a:t>Перекрытие не только воспринимает и передает нагрузки, но и служит элементом жесткости в конструкции дома. По назначению оно может быть цокольным междуэтажным и чердачным.</a:t>
            </a:r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B406EB0A-0A34-3098-B8D4-944AEDDFB6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6298" y="2398278"/>
            <a:ext cx="3925081" cy="392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906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41A731-5605-EE2C-D1AA-0216BA18F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513977"/>
            <a:ext cx="10571998" cy="970450"/>
          </a:xfrm>
        </p:spPr>
        <p:txBody>
          <a:bodyPr anchor="ctr"/>
          <a:lstStyle/>
          <a:p>
            <a:pPr algn="ctr"/>
            <a:r>
              <a:rPr lang="ru-RU" sz="2800" dirty="0"/>
              <a:t>Классификация плит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10B023-2507-EA86-B358-AC1F0CD8B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3" y="2222287"/>
            <a:ext cx="6198207" cy="2912045"/>
          </a:xfrm>
        </p:spPr>
        <p:txBody>
          <a:bodyPr anchor="t"/>
          <a:lstStyle/>
          <a:p>
            <a:r>
              <a:rPr lang="ru-RU" dirty="0"/>
              <a:t>Пустотные – с продольными технологическими отверстиями, проходящими по всей длине изделия.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DE61E03E-7189-CF00-1BAF-5079769B9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3" y="3678309"/>
            <a:ext cx="6045807" cy="1925374"/>
          </a:xfrm>
        </p:spPr>
        <p:txBody>
          <a:bodyPr anchor="t"/>
          <a:lstStyle/>
          <a:p>
            <a:r>
              <a:rPr lang="ru-RU" dirty="0"/>
              <a:t>Ребристые – с продольными ребрами, обеспечивающими высокую жесткость ЖБИ.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C47CBD6E-9E03-74E2-3DE4-8A62A9EAE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000" y="5158316"/>
            <a:ext cx="6045807" cy="1925374"/>
          </a:xfrm>
        </p:spPr>
        <p:txBody>
          <a:bodyPr anchor="t"/>
          <a:lstStyle/>
          <a:p>
            <a:r>
              <a:rPr lang="ru-RU" dirty="0"/>
              <a:t>Сплошные или полнотелые – железобетонные изделия сплошного сечения.</a:t>
            </a:r>
          </a:p>
        </p:txBody>
      </p:sp>
      <p:pic>
        <p:nvPicPr>
          <p:cNvPr id="9" name="Рисунок 9">
            <a:extLst>
              <a:ext uri="{FF2B5EF4-FFF2-40B4-BE49-F238E27FC236}">
                <a16:creationId xmlns:a16="http://schemas.microsoft.com/office/drawing/2014/main" id="{6589481A-37C0-51A1-8202-BC21CCA95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8833" y="2110889"/>
            <a:ext cx="3003165" cy="2024991"/>
          </a:xfrm>
          <a:prstGeom prst="rect">
            <a:avLst/>
          </a:prstGeom>
        </p:spPr>
      </p:pic>
      <p:pic>
        <p:nvPicPr>
          <p:cNvPr id="10" name="Рисунок 10">
            <a:extLst>
              <a:ext uri="{FF2B5EF4-FFF2-40B4-BE49-F238E27FC236}">
                <a16:creationId xmlns:a16="http://schemas.microsoft.com/office/drawing/2014/main" id="{56A09433-2722-5D38-6AB8-07754DB0CE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7250" y="4375665"/>
            <a:ext cx="3046037" cy="228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364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F99FAC-993A-91E2-B9C3-16DA3020F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sz="2800" dirty="0"/>
              <a:t>Многопустотные плиты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072C09-92CC-81DF-1D61-BB85AA900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796" y="2174684"/>
            <a:ext cx="9156225" cy="4683316"/>
          </a:xfrm>
        </p:spPr>
        <p:txBody>
          <a:bodyPr/>
          <a:lstStyle/>
          <a:p>
            <a:r>
              <a:rPr lang="ru-RU" b="0" i="0" dirty="0">
                <a:effectLst/>
                <a:latin typeface="Tahoma" panose="020B0604030504040204" pitchFamily="34" charset="0"/>
              </a:rPr>
              <a:t>В частном домостроении наибольшим спросом пользуются пустотные железобетонные плиты. Продольные технологические пустоты обеспечивают относительно небольшой вес ЖБИ, способствуют увеличению тепло- и звукоизоляционных характеристик за счет содержащегося в них воздуха.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6219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2AD29D-013A-1FE7-67AD-644E2D1F5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587302"/>
            <a:ext cx="10571998" cy="970450"/>
          </a:xfrm>
        </p:spPr>
        <p:txBody>
          <a:bodyPr anchor="ctr"/>
          <a:lstStyle/>
          <a:p>
            <a:pPr algn="ctr"/>
            <a:r>
              <a:rPr lang="ru-RU" sz="2800" b="0" i="0" dirty="0">
                <a:solidFill>
                  <a:srgbClr val="333333"/>
                </a:solidFill>
                <a:effectLst/>
                <a:latin typeface="Tahoma" panose="020B0604030504040204" pitchFamily="34" charset="0"/>
              </a:rPr>
              <a:t>В зависимости от толщины различают такие вид плит:</a:t>
            </a: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B85D1C-A630-A4F6-25EC-46F5E2426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734" y="1721077"/>
            <a:ext cx="7380480" cy="2985393"/>
          </a:xfrm>
        </p:spPr>
        <p:txBody>
          <a:bodyPr>
            <a:normAutofit/>
          </a:bodyPr>
          <a:lstStyle/>
          <a:p>
            <a:r>
              <a:rPr lang="ru-RU" sz="2400" b="0" i="0" dirty="0">
                <a:effectLst/>
                <a:latin typeface="Tahoma" panose="020B0604030504040204" pitchFamily="34" charset="0"/>
              </a:rPr>
              <a:t>Стандартные – ПК и ПБ толщиной 220 мм.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A40678D3-85BD-1026-2D0D-529755F07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734" y="3641634"/>
            <a:ext cx="7111539" cy="2985393"/>
          </a:xfrm>
        </p:spPr>
        <p:txBody>
          <a:bodyPr>
            <a:normAutofit/>
          </a:bodyPr>
          <a:lstStyle/>
          <a:p>
            <a:r>
              <a:rPr lang="ru-RU" sz="2400" b="0" i="0" dirty="0">
                <a:effectLst/>
                <a:latin typeface="Tahoma" panose="020B0604030504040204" pitchFamily="34" charset="0"/>
              </a:rPr>
              <a:t>Облегченные – ПНО, 3,1ПБ и 1,6ПБ толщиной 160 мм.</a:t>
            </a:r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122FD855-A083-25E3-2825-5AFA07243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8020" y="2032805"/>
            <a:ext cx="3476245" cy="2319152"/>
          </a:xfrm>
          <a:prstGeom prst="rect">
            <a:avLst/>
          </a:prstGeom>
        </p:spPr>
      </p:pic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55782D21-7506-698C-29E5-19E5DF4DB0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8019" y="4351957"/>
            <a:ext cx="3498721" cy="231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27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1823A6-F610-E130-15DA-CD8A99922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513977"/>
            <a:ext cx="10571998" cy="970450"/>
          </a:xfrm>
        </p:spPr>
        <p:txBody>
          <a:bodyPr anchor="ctr"/>
          <a:lstStyle/>
          <a:p>
            <a:pPr algn="ctr"/>
            <a:r>
              <a:rPr lang="ru-RU" sz="2800" b="0" i="0" dirty="0">
                <a:solidFill>
                  <a:srgbClr val="333333"/>
                </a:solidFill>
                <a:effectLst/>
                <a:latin typeface="Tahoma" panose="020B0604030504040204" pitchFamily="34" charset="0"/>
              </a:rPr>
              <a:t>Гораздо меньшим спросом в частном домостроении пользуются следующие типы железобетонных изделий:</a:t>
            </a: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7A46F3-E0BF-C356-5501-74CD09509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3" y="2222287"/>
            <a:ext cx="5965939" cy="4281200"/>
          </a:xfrm>
        </p:spPr>
        <p:txBody>
          <a:bodyPr/>
          <a:lstStyle/>
          <a:p>
            <a:r>
              <a:rPr lang="ru-RU" dirty="0"/>
              <a:t>Ребристые – повышенные прочностные характеристики и несущая способность достигаются благодаря оптимальному распределению в конструкции ребер жесткости и более тонкой основы согласно нагрузкам на растяжение и сжатие. Основная область применения – перекрытие производственных объектов и высотных зданий. При строительстве частных домов используются крайне редко в основном из-за ребристой нижней плоскости, усложняющей отделку.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58C7BB47-E17F-933E-8C00-C449CC04F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442" y="2344866"/>
            <a:ext cx="5460558" cy="399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023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2B7F5-7724-DD07-5A21-38C965495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513977"/>
            <a:ext cx="10571998" cy="970450"/>
          </a:xfrm>
        </p:spPr>
        <p:txBody>
          <a:bodyPr anchor="ctr"/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Гораздо меньшим спросом в частном домостроении пользуются следующие типы железобетонных изделий: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9B3D40-1B45-B7B4-CD02-C2A04A9EA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6"/>
            <a:ext cx="6638293" cy="4354547"/>
          </a:xfrm>
        </p:spPr>
        <p:txBody>
          <a:bodyPr>
            <a:normAutofit/>
          </a:bodyPr>
          <a:lstStyle/>
          <a:p>
            <a:r>
              <a:rPr lang="ru-RU" dirty="0"/>
              <a:t>Полнотелые – представляют собой железобетонное изделие сплошного сечения (без пустот), за счет чего обладают большим весом при практически равной несущей способности по сравнению с пустотными плитами. В частном домостроении спросом практически не пользуются.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31D74CD4-5A7F-0233-2D81-8D65DCDD22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2577" y="2354929"/>
            <a:ext cx="4332662" cy="387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810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DF8CC9-A2AC-E271-BF43-C8899F8B1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sz="2800" dirty="0"/>
              <a:t>Наружные и внутренние стеновые панели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F5DB327F-A153-8A40-2264-12A7FCBF3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55" y="2281429"/>
            <a:ext cx="5990390" cy="4036708"/>
          </a:xfrm>
        </p:spPr>
        <p:txBody>
          <a:bodyPr>
            <a:noAutofit/>
          </a:bodyPr>
          <a:lstStyle/>
          <a:p>
            <a:r>
              <a:rPr lang="ru-RU" dirty="0"/>
              <a:t>Наружные и внутренние стеновые панели – это крупноразмерные бетонные или железобетонные изделия заводского изготовления, обеспечивающие высокие темпы возведения сборных стен. Производство наружных стеновых панелей регламентирует ГОСТ 11024-2012, внутренних – ГОСТ 12504-2015. Бетонными называют изделия, прочность которых обеспечивает только бетон, прочность железобетонных изделий обеспечивает совместная работа бетона и арматурных элементов. Области использования этой строительной продукции – гражданское многоэтажное и индустриальное строительство.</a:t>
            </a:r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10D5E37F-753F-FF86-AF2C-49873D2CB3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3708" y="2428124"/>
            <a:ext cx="4879634" cy="365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2604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Цитаты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655</Words>
  <Application>Microsoft Office PowerPoint</Application>
  <PresentationFormat>Широкоэкранный</PresentationFormat>
  <Paragraphs>36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Century Gothic</vt:lpstr>
      <vt:lpstr>Tahoma</vt:lpstr>
      <vt:lpstr>Wingdings 2</vt:lpstr>
      <vt:lpstr>Цитаты</vt:lpstr>
      <vt:lpstr>Крупные стеновые блоки</vt:lpstr>
      <vt:lpstr>Виды плит перекрытия </vt:lpstr>
      <vt:lpstr>Что представляют собой плиты перекрытия?</vt:lpstr>
      <vt:lpstr>Классификация плит</vt:lpstr>
      <vt:lpstr>Многопустотные плиты</vt:lpstr>
      <vt:lpstr>В зависимости от толщины различают такие вид плит:</vt:lpstr>
      <vt:lpstr>Гораздо меньшим спросом в частном домостроении пользуются следующие типы железобетонных изделий:</vt:lpstr>
      <vt:lpstr>Гораздо меньшим спросом в частном домостроении пользуются следующие типы железобетонных изделий:</vt:lpstr>
      <vt:lpstr>Наружные и внутренние стеновые панели</vt:lpstr>
      <vt:lpstr>Наружные и внутренние панели</vt:lpstr>
      <vt:lpstr>Однослойные</vt:lpstr>
      <vt:lpstr>Двухслойные</vt:lpstr>
      <vt:lpstr>Трехслойные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Крупнопанельные листы, плиты, панели. Гипсовые, асбестовые, гипсокартонные листы</dc:title>
  <dc:creator>Рома Тропец</dc:creator>
  <cp:lastModifiedBy>Илья Богдан</cp:lastModifiedBy>
  <cp:revision>8</cp:revision>
  <dcterms:created xsi:type="dcterms:W3CDTF">2023-04-10T07:42:52Z</dcterms:created>
  <dcterms:modified xsi:type="dcterms:W3CDTF">2023-06-13T20:08:26Z</dcterms:modified>
</cp:coreProperties>
</file>