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Неизвестный пользователь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presProps" Target="presProps.xml" /><Relationship Id="rId3" Type="http://schemas.openxmlformats.org/officeDocument/2006/relationships/slide" Target="slides/slide2.xml" /><Relationship Id="rId21" Type="http://schemas.openxmlformats.org/officeDocument/2006/relationships/tableStyles" Target="tableStyle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commentAuthors" Target="commentAuthor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166755-3F0F-2D48-AA69-157F56DD8A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16C5447-E57B-BC4A-AC75-C82D860B0A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CFC95B4-D8F2-D04D-AAFE-EA127BC73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E8384-62C4-C446-A0CB-AAE0CB1059F4}" type="datetimeFigureOut">
              <a:rPr lang="ru-RU"/>
              <a:t>28.02.2021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FE76FC4-56CE-0E4D-8BCA-4623DE701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AADA11F-0A36-A14C-AC20-FED1B93FB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AB630-B3E0-BA42-B984-9EB1AF207E94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8260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18E577-FF42-4D45-87C3-3521C282D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78222D4-F596-DB4D-8F7E-981B63B442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C7E01C4-A877-E440-93ED-E11000992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E8384-62C4-C446-A0CB-AAE0CB1059F4}" type="datetimeFigureOut">
              <a:rPr lang="ru-RU"/>
              <a:t>28.02.2021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73E2F00-46B1-CA47-9255-DDD2C2F05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BE95A4-5158-8046-988E-81358B6F0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AB630-B3E0-BA42-B984-9EB1AF207E94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6092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AF81786-6D64-8548-A297-35B9B62DF3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76AF75C-5060-5047-A6CD-758A459541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358AF60-A1C1-8346-974B-2C4DFDAED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E8384-62C4-C446-A0CB-AAE0CB1059F4}" type="datetimeFigureOut">
              <a:rPr lang="ru-RU"/>
              <a:t>28.02.2021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3BA2F22-FD9D-B042-B251-E5BE149E2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201D95C-0F3F-BF43-9270-CB80E1C56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AB630-B3E0-BA42-B984-9EB1AF207E94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2360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C63DA3-108C-D546-8F04-9C138C9AD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40822F1-6EA4-AB46-8882-B3873A9003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AD18913-3410-2941-92B4-F3401FFA4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E8384-62C4-C446-A0CB-AAE0CB1059F4}" type="datetimeFigureOut">
              <a:rPr lang="ru-RU"/>
              <a:t>28.02.2021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46F97BE-BD12-C447-8AE9-57254BD20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C66F399-34A4-D541-9543-678DD0AD1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AB630-B3E0-BA42-B984-9EB1AF207E94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17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F62828-CFB1-1F44-A2C7-D4D654045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F824D5B-0A57-CF46-970C-E8D29BB526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AF8DFD9-BCDA-254F-AEAE-3F369FE97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E8384-62C4-C446-A0CB-AAE0CB1059F4}" type="datetimeFigureOut">
              <a:rPr lang="ru-RU"/>
              <a:t>28.02.2021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5CA6D04-1BE2-F140-9934-BAC632373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FCDC2BC-C9C0-7E48-ACFE-82F9B3553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AB630-B3E0-BA42-B984-9EB1AF207E94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4814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F3A54E-44CF-0046-8CBE-BC9D2D0FB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CAE58FF-6DE0-8746-A3EB-15C35B715A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5FD76F4-6C0B-1C43-B80E-889B84E17A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94B3524-8EB4-6E4D-B414-FB42EDECD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E8384-62C4-C446-A0CB-AAE0CB1059F4}" type="datetimeFigureOut">
              <a:rPr lang="ru-RU"/>
              <a:t>28.02.2021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8ADF797-2363-634D-9263-889788F43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C843AB5-B6DD-0C46-A127-6B31E29AD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AB630-B3E0-BA42-B984-9EB1AF207E94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20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76B044-6234-2A41-9A0F-2787CF120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3D8DC61-1A01-4B41-B197-01F4D465DF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A656BCA-0102-E442-8524-2A9F0FEC78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8B70C4A-B11C-7D46-B685-FCB970D297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3FA1FC7-586D-F045-AB4E-012357EF40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D6D95C9-18B4-8845-8554-05CB06250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E8384-62C4-C446-A0CB-AAE0CB1059F4}" type="datetimeFigureOut">
              <a:rPr lang="ru-RU"/>
              <a:t>28.02.2021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CF0FDB4-8098-C14B-A4E8-2411A6DE2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3086ECE-2580-534C-9BC9-4D27F64A3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AB630-B3E0-BA42-B984-9EB1AF207E94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6095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7D6A35-ED45-1840-846B-0F1BE220D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9053C02-971F-9B49-A404-AD2D321D7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E8384-62C4-C446-A0CB-AAE0CB1059F4}" type="datetimeFigureOut">
              <a:rPr lang="ru-RU"/>
              <a:t>28.02.2021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9672BB8-92E3-B84D-8D0E-75D2B6058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0735904-1400-594F-9F5E-E4F12150C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AB630-B3E0-BA42-B984-9EB1AF207E94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5117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48865F9-6CD9-3546-A828-436140535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E8384-62C4-C446-A0CB-AAE0CB1059F4}" type="datetimeFigureOut">
              <a:rPr lang="ru-RU"/>
              <a:t>28.02.2021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B9A944E-84E3-4D45-9C04-FB612A5C6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CE4DD3B-3797-B04C-84F1-04EA49812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AB630-B3E0-BA42-B984-9EB1AF207E94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7165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8012F3-0BC5-974F-B224-381759D97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F4F155A-E9FE-6F4C-BC24-67A6F0350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B47F59B-025F-6342-A0EE-D2AB586D78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EA2CBAA-6C80-6B49-922B-E39E38956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E8384-62C4-C446-A0CB-AAE0CB1059F4}" type="datetimeFigureOut">
              <a:rPr lang="ru-RU"/>
              <a:t>28.02.2021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E5C8DB1-E988-D246-8A20-F2B911248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DDC35A6-E1D9-6141-AAFF-D9AF5A5BB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AB630-B3E0-BA42-B984-9EB1AF207E94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4860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95654D-D312-364F-95E1-CFFC979F3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E36F505-3C78-4E45-9CD5-39732645F6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5E66265-3904-5745-9811-C1FD0E2AFF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4806E4B-95CE-3246-AF90-714FB2C62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E8384-62C4-C446-A0CB-AAE0CB1059F4}" type="datetimeFigureOut">
              <a:rPr lang="ru-RU"/>
              <a:t>28.02.2021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ADE5B7C-2B8B-1445-82D2-FE666B3E4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E839075-6EF8-8D44-B2F6-1E15168F1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AB630-B3E0-BA42-B984-9EB1AF207E94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490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3FB3B5-3808-E54D-B84C-2858A696E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7A8E244-B85D-5D43-898A-4F1F28B7F2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3E0053D-DD1D-9D4A-B1B8-D1BE04747A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E8384-62C4-C446-A0CB-AAE0CB1059F4}" type="datetimeFigureOut">
              <a:rPr lang="ru-RU"/>
              <a:t>28.02.2021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2D2102-7586-4A4F-9E6F-BC5A97F33C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A935D4D-7ADE-F642-9D32-0E1E9C0DCF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AB630-B3E0-BA42-B984-9EB1AF207E94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369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 /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 /><Relationship Id="rId2" Type="http://schemas.openxmlformats.org/officeDocument/2006/relationships/image" Target="../media/image10.jpe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 /><Relationship Id="rId2" Type="http://schemas.openxmlformats.org/officeDocument/2006/relationships/image" Target="../media/image12.jpeg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 /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DB1C16-E8DC-744C-A698-FC0BEED5AC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9600" b="1"/>
              <a:t>Пластмасса</a:t>
            </a:r>
          </a:p>
        </p:txBody>
      </p:sp>
    </p:spTree>
    <p:extLst>
      <p:ext uri="{BB962C8B-B14F-4D97-AF65-F5344CB8AC3E}">
        <p14:creationId xmlns:p14="http://schemas.microsoft.com/office/powerpoint/2010/main" val="4240668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9A95AD-A044-434D-BDC4-A8321BE59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ru-RU" b="1" i="0">
                <a:solidFill>
                  <a:srgbClr val="555555"/>
                </a:solidFill>
                <a:effectLst/>
                <a:latin typeface="Lato"/>
              </a:rPr>
              <a:t>Пенополиуретан</a:t>
            </a:r>
            <a:endParaRPr lang="ru-RU" b="1"/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F6967C4E-DEA4-964D-8379-479D2CD717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1059873"/>
            <a:ext cx="8128000" cy="5028777"/>
          </a:xfrm>
          <a:prstGeom prst="rect">
            <a:avLst/>
          </a:prstGeom>
        </p:spPr>
      </p:pic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F42EDE39-6645-FC45-BF63-F6683EC2F5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8500" y="0"/>
            <a:ext cx="3873500" cy="4405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265473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90800C-3E22-194A-8647-E4E703E84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ru-RU" b="0" i="0">
                <a:solidFill>
                  <a:srgbClr val="555555"/>
                </a:solidFill>
                <a:effectLst/>
                <a:latin typeface="Lato"/>
              </a:rPr>
              <a:t>Мипора – вспененный карбамид</a:t>
            </a:r>
            <a:endParaRPr lang="ru-RU"/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C05EBAE0-23AF-6846-B095-4D9EF50E92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47" y="1425067"/>
            <a:ext cx="4067175" cy="4442331"/>
          </a:xfrm>
          <a:prstGeom prst="rect">
            <a:avLst/>
          </a:prstGeom>
        </p:spPr>
      </p:pic>
      <p:pic>
        <p:nvPicPr>
          <p:cNvPr id="6" name="Рисунок 6">
            <a:extLst>
              <a:ext uri="{FF2B5EF4-FFF2-40B4-BE49-F238E27FC236}">
                <a16:creationId xmlns:a16="http://schemas.microsoft.com/office/drawing/2014/main" id="{8C299130-656C-B34D-8F3D-A6A3407370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8703" y="1425068"/>
            <a:ext cx="5477742" cy="4442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762987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BD2235-D4FD-8240-8EF4-2BEB5CE22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ru-RU" b="1" i="0">
                <a:solidFill>
                  <a:srgbClr val="555555"/>
                </a:solidFill>
                <a:effectLst/>
                <a:latin typeface="Lato"/>
              </a:rPr>
              <a:t>Трубы и сантехнические изделия</a:t>
            </a:r>
            <a:endParaRPr lang="ru-RU" b="1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56F33C-6905-6B4C-B702-455453D9CA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664" y="1150215"/>
            <a:ext cx="9770918" cy="4398530"/>
          </a:xfrm>
        </p:spPr>
        <p:txBody>
          <a:bodyPr>
            <a:normAutofit lnSpcReduction="10000"/>
          </a:bodyPr>
          <a:lstStyle/>
          <a:p>
            <a:r>
              <a:rPr lang="ru-RU" b="0" i="0">
                <a:solidFill>
                  <a:srgbClr val="555555"/>
                </a:solidFill>
                <a:effectLst/>
                <a:latin typeface="Lato"/>
              </a:rPr>
              <a:t>Корозионная стойкость и небольшая плотность пластмасс дает им  значительные  преимущества перед металлами в сфере эксплуатации их в качестве труб и сантехнических изделий.</a:t>
            </a:r>
          </a:p>
          <a:p>
            <a:r>
              <a:rPr lang="ru-RU">
                <a:solidFill>
                  <a:srgbClr val="555555"/>
                </a:solidFill>
                <a:latin typeface="Lato"/>
              </a:rPr>
              <a:t>ТРУБЫ выпускают полиэтиленовые, полипропиленовые, поливинилхлоридные, стеклопластиковые. Соединяются они  свариванием, склеиванием или  на резьбе.  Для всех видов пластмассовых труб выпускают фасонные детали.  Применяются  трубы  для  холодного водоснабжения,  канализации,  водостоков,  для транспортировки</a:t>
            </a:r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E965FD6-141E-584F-A093-F036894D8012}"/>
              </a:ext>
            </a:extLst>
          </p:cNvPr>
          <p:cNvSpPr/>
          <p:nvPr/>
        </p:nvSpPr>
        <p:spPr>
          <a:xfrm>
            <a:off x="10297390" y="-66612"/>
            <a:ext cx="1894609" cy="69246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7282182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CE7BF1-7B94-CC4B-B8B2-CEBE04410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/>
              <a:t>Строй-подсказкаСантехнические трубы: виды соединений для детали диаметром 50 мм ...</a:t>
            </a:r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AFE8DCB9-A119-214D-9F76-DBDC09E070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50014"/>
            <a:ext cx="5632653" cy="4228668"/>
          </a:xfrm>
          <a:prstGeom prst="rect">
            <a:avLst/>
          </a:prstGeom>
        </p:spPr>
      </p:pic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734BFA46-8230-2243-AD5A-3BF7891809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2653" y="1850013"/>
            <a:ext cx="3583795" cy="4228667"/>
          </a:xfrm>
          <a:prstGeom prst="rect">
            <a:avLst/>
          </a:prstGeom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4CF50B0-B8CC-A146-A6F4-48B6656FC1A8}"/>
              </a:ext>
            </a:extLst>
          </p:cNvPr>
          <p:cNvSpPr/>
          <p:nvPr/>
        </p:nvSpPr>
        <p:spPr>
          <a:xfrm>
            <a:off x="10297390" y="-66612"/>
            <a:ext cx="1894609" cy="69246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4369160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24C8547-75BC-6442-BF2D-E2683E6A16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518" y="93518"/>
            <a:ext cx="9892146" cy="5725391"/>
          </a:xfrm>
        </p:spPr>
        <p:txBody>
          <a:bodyPr>
            <a:normAutofit/>
          </a:bodyPr>
          <a:lstStyle/>
          <a:p>
            <a:r>
              <a:rPr lang="ru-RU" sz="3600" b="0" i="0">
                <a:solidFill>
                  <a:srgbClr val="555555"/>
                </a:solidFill>
                <a:effectLst/>
                <a:latin typeface="Lato"/>
              </a:rPr>
              <a:t>САНТЕХНИЧЕСКИЕ ИЗДЕЛИЯ - сливные бачки,  смесители, раковины, ванны,  вентиляционные решетки и т.д.  К их достоинствам следует отнести легкость, высокую химстойкость и водостойкость, механическую прочность,  к  недостаткам  - малую поверхностную твердость, в результате чего изделия легко теряют внешний вид</a:t>
            </a:r>
            <a:endParaRPr lang="ru-RU" sz="360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B15B921-464D-6945-8A42-CDA3E0944000}"/>
              </a:ext>
            </a:extLst>
          </p:cNvPr>
          <p:cNvSpPr/>
          <p:nvPr/>
        </p:nvSpPr>
        <p:spPr>
          <a:xfrm>
            <a:off x="10297390" y="-66612"/>
            <a:ext cx="1894609" cy="69246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78907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8B0F02-AC3C-9344-AA07-1471E8CBC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3009" y="1953490"/>
            <a:ext cx="3525981" cy="1475510"/>
          </a:xfrm>
        </p:spPr>
        <p:txBody>
          <a:bodyPr>
            <a:normAutofit/>
          </a:bodyPr>
          <a:lstStyle/>
          <a:p>
            <a:r>
              <a:rPr lang="ru-RU" sz="8800" b="1" u="sng"/>
              <a:t>Конец </a:t>
            </a:r>
          </a:p>
        </p:txBody>
      </p:sp>
    </p:spTree>
    <p:extLst>
      <p:ext uri="{BB962C8B-B14F-4D97-AF65-F5344CB8AC3E}">
        <p14:creationId xmlns:p14="http://schemas.microsoft.com/office/powerpoint/2010/main" val="3555666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29F97CA-3C91-084C-B836-2164FDCB1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622" y="281167"/>
            <a:ext cx="9491587" cy="14547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000" b="1" i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Пластик</a:t>
            </a:r>
            <a:r>
              <a:rPr lang="ru-RU" sz="4000" b="0" i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 — это искусственно созданный материал, состоящий из полимеров: веществ, построенных из длинных цепочек крупных молекул</a:t>
            </a:r>
            <a:endParaRPr lang="ru-RU" sz="4000"/>
          </a:p>
        </p:txBody>
      </p:sp>
      <p:pic>
        <p:nvPicPr>
          <p:cNvPr id="2" name="Рисунок 3">
            <a:extLst>
              <a:ext uri="{FF2B5EF4-FFF2-40B4-BE49-F238E27FC236}">
                <a16:creationId xmlns:a16="http://schemas.microsoft.com/office/drawing/2014/main" id="{EB28C98A-3134-F84E-BABA-66E147DD7F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715" y="2995027"/>
            <a:ext cx="9388494" cy="3581806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AFFA71A-9DC7-D040-AD0C-FBC20E3893A1}"/>
              </a:ext>
            </a:extLst>
          </p:cNvPr>
          <p:cNvSpPr/>
          <p:nvPr/>
        </p:nvSpPr>
        <p:spPr>
          <a:xfrm>
            <a:off x="10297390" y="-66612"/>
            <a:ext cx="1894609" cy="69246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654971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62A2B9-625C-324F-8652-B70546F0B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" y="1013"/>
            <a:ext cx="10515600" cy="1325563"/>
          </a:xfrm>
        </p:spPr>
        <p:txBody>
          <a:bodyPr/>
          <a:lstStyle/>
          <a:p>
            <a:r>
              <a:rPr lang="ru-RU" b="1" u="sng"/>
              <a:t>Окна ПВХ — что это такое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66FF3D5-80C6-9048-9C82-41B5C44CF8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89455"/>
            <a:ext cx="10515600" cy="3309809"/>
          </a:xfrm>
        </p:spPr>
        <p:txBody>
          <a:bodyPr>
            <a:noAutofit/>
          </a:bodyPr>
          <a:lstStyle/>
          <a:p>
            <a:r>
              <a:rPr lang="ru-RU" sz="2400" b="1" i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ПВХ</a:t>
            </a:r>
            <a:r>
              <a:rPr lang="ru-RU" sz="2400" b="0" i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 (поливинилхлорид, или термопластичный полимер) сделан из обесцвеченной пластмассы. </a:t>
            </a:r>
          </a:p>
          <a:p>
            <a:r>
              <a:rPr lang="ru-RU" sz="2400" b="0" i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Это достаточно твердый материал. </a:t>
            </a:r>
          </a:p>
          <a:p>
            <a:r>
              <a:rPr lang="ru-RU" sz="2400" b="0" i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Полимер создан химическим способом из мельчайших частиц нефтепродуктов.</a:t>
            </a:r>
          </a:p>
          <a:p>
            <a:r>
              <a:rPr lang="ru-RU" sz="2400" b="0" i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Благодаря ним сохраняется долговечность продукта</a:t>
            </a:r>
            <a:endParaRPr lang="ru-RU" sz="360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47003C8-D542-3547-ABEC-090357A154EC}"/>
              </a:ext>
            </a:extLst>
          </p:cNvPr>
          <p:cNvSpPr/>
          <p:nvPr/>
        </p:nvSpPr>
        <p:spPr>
          <a:xfrm>
            <a:off x="10297390" y="-66612"/>
            <a:ext cx="1894609" cy="69246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630874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0145DBF0-24EA-4E48-99DE-DE0B18A429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49" y="313459"/>
            <a:ext cx="5581651" cy="5524500"/>
          </a:xfrm>
          <a:prstGeom prst="rect">
            <a:avLst/>
          </a:prstGeom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B59A889-F353-3348-A375-B12F6159E505}"/>
              </a:ext>
            </a:extLst>
          </p:cNvPr>
          <p:cNvSpPr/>
          <p:nvPr/>
        </p:nvSpPr>
        <p:spPr>
          <a:xfrm>
            <a:off x="10297390" y="-66612"/>
            <a:ext cx="1894609" cy="69246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4558887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8BC42E-BE17-2149-8E4B-B1E7A9CBA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ru-RU" b="1" u="sng"/>
              <a:t>ЛАМИНАТ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8D1300D-60D0-944F-A548-4B218557BC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01437"/>
            <a:ext cx="8756073" cy="1984664"/>
          </a:xfrm>
        </p:spPr>
        <p:txBody>
          <a:bodyPr>
            <a:noAutofit/>
          </a:bodyPr>
          <a:lstStyle/>
          <a:p>
            <a:r>
              <a:rPr lang="ru-RU" sz="4400"/>
              <a:t> Ламинат это строительный материал, изготовленный из древесноволокнистых плит (ДВП) сухого способа производства или моноструктурных, облицованных плёнками на основе термореактивных полимеров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D514D2F-4963-CC45-BEA0-3A2A7298D4D5}"/>
              </a:ext>
            </a:extLst>
          </p:cNvPr>
          <p:cNvSpPr/>
          <p:nvPr/>
        </p:nvSpPr>
        <p:spPr>
          <a:xfrm>
            <a:off x="10297390" y="-66612"/>
            <a:ext cx="1894609" cy="69246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9811815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B26AEF9F-A2D1-E841-A023-C50D00425E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40005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977FBC6-CD5B-3948-BF28-56BCC27BAD5C}"/>
              </a:ext>
            </a:extLst>
          </p:cNvPr>
          <p:cNvSpPr txBox="1"/>
          <p:nvPr/>
        </p:nvSpPr>
        <p:spPr>
          <a:xfrm>
            <a:off x="6858000" y="-66612"/>
            <a:ext cx="1828800" cy="385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/>
              <a:t>Плиточные материалы для полов размером от 30×30 до 50×50 см могут быть получены как из ПВХ–материалов, так и на базе ворсовых покрытий. Из плиток можно составлять декоративные покрытия, которые можно ремонтировать, заменяя отдельные вышедшие из строя плитки. Слабым местом таких полов являются стыки.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7C9EF74-CC10-5046-9B55-09A7F5138A61}"/>
              </a:ext>
            </a:extLst>
          </p:cNvPr>
          <p:cNvSpPr/>
          <p:nvPr/>
        </p:nvSpPr>
        <p:spPr>
          <a:xfrm>
            <a:off x="10297390" y="-66612"/>
            <a:ext cx="1894609" cy="69246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478220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2">
            <a:extLst>
              <a:ext uri="{FF2B5EF4-FFF2-40B4-BE49-F238E27FC236}">
                <a16:creationId xmlns:a16="http://schemas.microsoft.com/office/drawing/2014/main" id="{375AEF6B-FCE8-EF4C-B9A3-CAE78ABA47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3161175"/>
              </p:ext>
            </p:extLst>
          </p:nvPr>
        </p:nvGraphicFramePr>
        <p:xfrm>
          <a:off x="90054" y="1025524"/>
          <a:ext cx="11755584" cy="499293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2938896">
                  <a:extLst>
                    <a:ext uri="{9D8B030D-6E8A-4147-A177-3AD203B41FA5}">
                      <a16:colId xmlns:a16="http://schemas.microsoft.com/office/drawing/2014/main" val="858508398"/>
                    </a:ext>
                  </a:extLst>
                </a:gridCol>
                <a:gridCol w="2938896">
                  <a:extLst>
                    <a:ext uri="{9D8B030D-6E8A-4147-A177-3AD203B41FA5}">
                      <a16:colId xmlns:a16="http://schemas.microsoft.com/office/drawing/2014/main" val="2387246586"/>
                    </a:ext>
                  </a:extLst>
                </a:gridCol>
                <a:gridCol w="2938896">
                  <a:extLst>
                    <a:ext uri="{9D8B030D-6E8A-4147-A177-3AD203B41FA5}">
                      <a16:colId xmlns:a16="http://schemas.microsoft.com/office/drawing/2014/main" val="3499156707"/>
                    </a:ext>
                  </a:extLst>
                </a:gridCol>
                <a:gridCol w="2938896">
                  <a:extLst>
                    <a:ext uri="{9D8B030D-6E8A-4147-A177-3AD203B41FA5}">
                      <a16:colId xmlns:a16="http://schemas.microsoft.com/office/drawing/2014/main" val="3499938262"/>
                    </a:ext>
                  </a:extLst>
                </a:gridCol>
              </a:tblGrid>
              <a:tr h="998586">
                <a:tc>
                  <a:txBody>
                    <a:bodyPr/>
                    <a:lstStyle/>
                    <a:p>
                      <a:pPr algn="l"/>
                      <a:r>
                        <a:rPr lang="ru-RU">
                          <a:effectLst/>
                        </a:rPr>
                        <a:t>Наименование материала</a:t>
                      </a:r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>
                          <a:effectLst/>
                        </a:rPr>
                        <a:t>Средняя плотность, кг/м3</a:t>
                      </a:r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>
                          <a:effectLst/>
                        </a:rPr>
                        <a:t>Коэффициент теплопроводности, Вт/м˚С</a:t>
                      </a:r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/>
                        <a:t>Температура службы, ˚С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02253494"/>
                  </a:ext>
                </a:extLst>
              </a:tr>
              <a:tr h="998586">
                <a:tc>
                  <a:txBody>
                    <a:bodyPr/>
                    <a:lstStyle/>
                    <a:p>
                      <a:pPr algn="l"/>
                      <a:r>
                        <a:rPr lang="ru-RU"/>
                        <a:t>Пенополистирол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/>
                        <a:t>30   100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/>
                        <a:t>0,03   0,05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/>
                        <a:t>-100   60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60003810"/>
                  </a:ext>
                </a:extLst>
              </a:tr>
              <a:tr h="998586">
                <a:tc>
                  <a:txBody>
                    <a:bodyPr/>
                    <a:lstStyle/>
                    <a:p>
                      <a:pPr algn="l"/>
                      <a:r>
                        <a:rPr lang="ru-RU"/>
                        <a:t>Пенополивинилхлорид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>
                          <a:effectLst/>
                        </a:rPr>
                        <a:t>60   200</a:t>
                      </a:r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/>
                        <a:t>0,035   0,055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/>
                        <a:t>-60   60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38282735"/>
                  </a:ext>
                </a:extLst>
              </a:tr>
              <a:tr h="998586">
                <a:tc>
                  <a:txBody>
                    <a:bodyPr/>
                    <a:lstStyle/>
                    <a:p>
                      <a:pPr algn="l"/>
                      <a:r>
                        <a:rPr lang="ru-RU"/>
                        <a:t>Пенополиуретан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/>
                        <a:t>30   100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/>
                        <a:t>0,03   0,05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/>
                        <a:t>-160   150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3880902"/>
                  </a:ext>
                </a:extLst>
              </a:tr>
              <a:tr h="998586">
                <a:tc>
                  <a:txBody>
                    <a:bodyPr/>
                    <a:lstStyle/>
                    <a:p>
                      <a:pPr algn="l"/>
                      <a:r>
                        <a:rPr lang="ru-RU">
                          <a:effectLst/>
                        </a:rPr>
                        <a:t>Мипора – вспененный карбамид</a:t>
                      </a:r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/>
                        <a:t>10   20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/>
                        <a:t>0,03   0,035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/>
                        <a:t>До –30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5092972"/>
                  </a:ext>
                </a:extLst>
              </a:tr>
            </a:tbl>
          </a:graphicData>
        </a:graphic>
      </p:graphicFrame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0AE64652-696E-4444-9D8A-AEF92C814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ru-RU" b="1"/>
              <a:t>Теплоизоляционные материалы</a:t>
            </a:r>
          </a:p>
        </p:txBody>
      </p:sp>
    </p:spTree>
    <p:extLst>
      <p:ext uri="{BB962C8B-B14F-4D97-AF65-F5344CB8AC3E}">
        <p14:creationId xmlns:p14="http://schemas.microsoft.com/office/powerpoint/2010/main" val="808564959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BF5938-4E29-D944-A312-0AA8692F8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ru-RU" b="1" i="0">
                <a:solidFill>
                  <a:srgbClr val="555555"/>
                </a:solidFill>
                <a:effectLst/>
                <a:latin typeface="Lato"/>
              </a:rPr>
              <a:t>Пенополистирол</a:t>
            </a:r>
            <a:endParaRPr lang="ru-RU" b="1"/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304B0022-5B22-9A46-8752-1CD55A0632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10" y="1729581"/>
            <a:ext cx="5689600" cy="4267200"/>
          </a:xfrm>
          <a:prstGeom prst="rect">
            <a:avLst/>
          </a:prstGeom>
        </p:spPr>
      </p:pic>
      <p:pic>
        <p:nvPicPr>
          <p:cNvPr id="3" name="Рисунок 4">
            <a:extLst>
              <a:ext uri="{FF2B5EF4-FFF2-40B4-BE49-F238E27FC236}">
                <a16:creationId xmlns:a16="http://schemas.microsoft.com/office/drawing/2014/main" id="{9635FCBB-A915-A040-BB65-AB2FFD09C9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29581"/>
            <a:ext cx="609600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436775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A50950-CE2E-2044-B528-ADFA23051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ru-RU" b="1"/>
              <a:t>Пенополивинилхлорид</a:t>
            </a:r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B346E4F3-B72F-C24E-8AC4-4128AE5735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4573" y="964623"/>
            <a:ext cx="7620000" cy="4762500"/>
          </a:xfrm>
          <a:prstGeom prst="rect">
            <a:avLst/>
          </a:prstGeom>
        </p:spPr>
      </p:pic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370DFBA8-3137-AF47-87C1-9F08EE650C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4623"/>
            <a:ext cx="4251613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863555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Широкоэкранный</PresentationFormat>
  <Slides>15</Slides>
  <Notes>0</Notes>
  <HiddenSlides>0</HiddenSlide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Пластмасса</vt:lpstr>
      <vt:lpstr>Презентация PowerPoint</vt:lpstr>
      <vt:lpstr>Окна ПВХ — что это такое</vt:lpstr>
      <vt:lpstr>Презентация PowerPoint</vt:lpstr>
      <vt:lpstr>ЛАМИНАТ </vt:lpstr>
      <vt:lpstr>Презентация PowerPoint</vt:lpstr>
      <vt:lpstr>Теплоизоляционные материалы</vt:lpstr>
      <vt:lpstr>Пенополистирол</vt:lpstr>
      <vt:lpstr>Пенополивинилхлорид</vt:lpstr>
      <vt:lpstr>Пенополиуретан</vt:lpstr>
      <vt:lpstr>Мипора – вспененный карбамид</vt:lpstr>
      <vt:lpstr>Трубы и сантехнические изделия</vt:lpstr>
      <vt:lpstr>Строй-подсказкаСантехнические трубы: виды соединений для детали диаметром 50 мм ...</vt:lpstr>
      <vt:lpstr>Презентация PowerPoint</vt:lpstr>
      <vt:lpstr>Конец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Пластмасса</dc:title>
  <dc:creator>Неизвестный пользователь</dc:creator>
  <cp:lastModifiedBy>Владимир Антонов</cp:lastModifiedBy>
  <cp:revision>14</cp:revision>
  <dcterms:created xsi:type="dcterms:W3CDTF">2021-02-27T07:50:37Z</dcterms:created>
  <dcterms:modified xsi:type="dcterms:W3CDTF">2021-02-28T12:37:47Z</dcterms:modified>
</cp:coreProperties>
</file>