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62155-15BC-47B8-90E2-A89CCFDFAA5D}" type="datetimeFigureOut">
              <a:rPr lang="pl-PL" smtClean="0"/>
              <a:t>13.06.2023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CC6C-272E-463B-A71C-0A9343BDD3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14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3EE36-529E-4ADA-BBD6-B73011E2B65C}" type="datetimeFigureOut">
              <a:rPr lang="pl-PL" smtClean="0"/>
              <a:t>13.06.2023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D4DCC-196B-4EEF-BEE5-161F8E1D26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4873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D4DCC-196B-4EEF-BEE5-161F8E1D268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53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C75A396-0FC5-46C3-AFA1-D5720F6D4BFB}" type="datetime1">
              <a:rPr lang="pl-PL" smtClean="0"/>
              <a:t>13.06.2023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C18AE11-D654-4052-B307-8C1C3FC02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543B-4C3A-437E-B32F-62BC1E827390}" type="datetime1">
              <a:rPr lang="pl-PL" smtClean="0"/>
              <a:t>13.06.2023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3723-5127-4341-964A-A30D699097C2}" type="datetime1">
              <a:rPr lang="pl-PL" smtClean="0"/>
              <a:t>13.06.2023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D83C-B702-4A53-A634-0477F04B7288}" type="datetime1">
              <a:rPr lang="pl-PL" smtClean="0"/>
              <a:t>13.06.2023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A57A-6E76-4699-948B-D6901935BF7B}" type="datetime1">
              <a:rPr lang="pl-PL" smtClean="0"/>
              <a:t>13.06.2023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8BBBC-3E47-40C4-9F28-41C7A78357A1}" type="datetime1">
              <a:rPr lang="pl-PL" smtClean="0"/>
              <a:t>13.06.2023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7FB056-4245-4E8E-8C1C-15C727FECA75}" type="datetime1">
              <a:rPr lang="pl-PL" smtClean="0"/>
              <a:t>13.06.2023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18AE11-D654-4052-B307-8C1C3FC02728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BAC0A29-FDCC-4766-9528-2CFDAC097454}" type="datetime1">
              <a:rPr lang="pl-PL" smtClean="0"/>
              <a:t>13.06.2023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C18AE11-D654-4052-B307-8C1C3FC02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F1BF-06F9-4042-88FD-96705A26EBDC}" type="datetime1">
              <a:rPr lang="pl-PL" smtClean="0"/>
              <a:t>13.06.2023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1D3C-49FC-4E9C-8258-44D6594F2811}" type="datetime1">
              <a:rPr lang="pl-PL" smtClean="0"/>
              <a:t>13.06.2023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BF8C-FB72-455C-A707-71E81DB6A73C}" type="datetime1">
              <a:rPr lang="pl-PL" smtClean="0"/>
              <a:t>13.06.2023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751AF28-7B84-4292-B326-BAD00B9B586A}" type="datetime1">
              <a:rPr lang="pl-PL" smtClean="0"/>
              <a:t>13.06.2023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C18AE11-D654-4052-B307-8C1C3FC0272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2132856"/>
            <a:ext cx="8458200" cy="1470025"/>
          </a:xfrm>
        </p:spPr>
        <p:txBody>
          <a:bodyPr>
            <a:noAutofit/>
          </a:bodyPr>
          <a:lstStyle/>
          <a:p>
            <a:r>
              <a:rPr lang="ru-RU" sz="4800" dirty="0" smtClean="0"/>
              <a:t>Портландцемент</a:t>
            </a:r>
            <a:r>
              <a:rPr lang="pl-PL" sz="4800" dirty="0" smtClean="0"/>
              <a:t> </a:t>
            </a:r>
            <a:r>
              <a:rPr lang="ru-RU" sz="4800" dirty="0" smtClean="0"/>
              <a:t>и </a:t>
            </a:r>
            <a:r>
              <a:rPr lang="ru-RU" sz="4800" dirty="0" smtClean="0"/>
              <a:t>его применение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3980656"/>
            <a:ext cx="6131024" cy="1752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УО </a:t>
            </a:r>
            <a:r>
              <a:rPr lang="ru-RU" sz="2000" dirty="0"/>
              <a:t>"Минский государственный колледж строительства имени </a:t>
            </a:r>
            <a:r>
              <a:rPr lang="ru-RU" sz="2000" dirty="0" smtClean="0"/>
              <a:t>В.Г. Каменского </a:t>
            </a:r>
            <a:r>
              <a:rPr lang="ru-RU" sz="2000" dirty="0"/>
              <a:t>"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722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ru-RU" dirty="0"/>
              <a:t>Разновидности портландцемента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10</a:t>
            </a:fld>
            <a:endParaRPr lang="pl-PL"/>
          </a:p>
        </p:txBody>
      </p:sp>
      <p:pic>
        <p:nvPicPr>
          <p:cNvPr id="8194" name="Picture 2" descr="C:\Users\Darya\OneDrive\Рабочий стол\portland\portlandcemen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60" y="2200796"/>
            <a:ext cx="4131804" cy="201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23528" y="4194954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БПЦ – белый портландцемент</a:t>
            </a:r>
            <a:endParaRPr lang="pl-PL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ШПЦ </a:t>
            </a:r>
            <a:r>
              <a:rPr lang="ru-RU" dirty="0"/>
              <a:t>– шлаковый портландцемент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ИПЦ – известково-шлаковый портландцемент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ГФ – гидрофобный портландцемент</a:t>
            </a:r>
            <a:endParaRPr lang="pl-PL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Цемент глиноземистый</a:t>
            </a:r>
            <a:endParaRPr lang="pl-PL" dirty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23528" y="2200796"/>
            <a:ext cx="4408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ПЦ – обычный портландцемент </a:t>
            </a:r>
            <a:endParaRPr lang="pl-PL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БТЦ</a:t>
            </a:r>
            <a:r>
              <a:rPr lang="pl-PL" dirty="0"/>
              <a:t> – </a:t>
            </a:r>
            <a:r>
              <a:rPr lang="ru-RU" dirty="0"/>
              <a:t>портландцемент быстротвердеющий</a:t>
            </a:r>
            <a:endParaRPr lang="pl-PL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СС</a:t>
            </a:r>
            <a:r>
              <a:rPr lang="pl-PL" dirty="0"/>
              <a:t> – </a:t>
            </a:r>
            <a:r>
              <a:rPr lang="ru-RU" dirty="0"/>
              <a:t>портландцемент</a:t>
            </a:r>
            <a:r>
              <a:rPr lang="pl-PL" dirty="0"/>
              <a:t> </a:t>
            </a:r>
            <a:r>
              <a:rPr lang="ru-RU" dirty="0"/>
              <a:t>сульфато-стойкий</a:t>
            </a:r>
            <a:endParaRPr lang="pl-PL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ПЛ</a:t>
            </a:r>
            <a:r>
              <a:rPr lang="pl-PL" dirty="0"/>
              <a:t> – </a:t>
            </a:r>
            <a:r>
              <a:rPr lang="ru-RU" dirty="0"/>
              <a:t>портландцемент с активными добавками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607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Марки цемента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8158" y="2060848"/>
            <a:ext cx="5400600" cy="93610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800" dirty="0"/>
              <a:t>Цифры в маркировке цемента обозначают прочность конструкции из этого цемента на </a:t>
            </a:r>
            <a:r>
              <a:rPr lang="ru-RU" sz="1800" dirty="0" smtClean="0"/>
              <a:t>сжатие</a:t>
            </a:r>
            <a:r>
              <a:rPr lang="ru-RU" sz="1800" dirty="0"/>
              <a:t> </a:t>
            </a:r>
            <a:r>
              <a:rPr lang="ru-RU" sz="1800" dirty="0" smtClean="0"/>
              <a:t>(300</a:t>
            </a:r>
            <a:r>
              <a:rPr lang="ru-RU" sz="1800" dirty="0"/>
              <a:t>, 400, 500, 600, 700</a:t>
            </a:r>
            <a:r>
              <a:rPr lang="ru-RU" sz="1800" dirty="0" smtClean="0"/>
              <a:t>).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11</a:t>
            </a:fld>
            <a:endParaRPr lang="pl-PL"/>
          </a:p>
        </p:txBody>
      </p:sp>
      <p:pic>
        <p:nvPicPr>
          <p:cNvPr id="9218" name="Picture 2" descr="C:\Users\Darya\OneDrive\Рабочий стол\portland\pobrane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5536" y="3068960"/>
            <a:ext cx="8388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Цемент М400 походит для бытового, массового строительства. С его помощью делают отмостки, игровые и спортивные площадки, заливают дорожки, заливают стяжки для полов. </a:t>
            </a: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Марка </a:t>
            </a:r>
            <a:r>
              <a:rPr lang="ru-RU" dirty="0"/>
              <a:t>М500 обладает улучшенными характеристиками. Ее применят для строительства дорог, объектов военного назначения, в нефтяной, газовой промышленности, используют в частном хозяйстве. </a:t>
            </a: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М600 </a:t>
            </a:r>
            <a:r>
              <a:rPr lang="ru-RU" dirty="0"/>
              <a:t>– цемент с высокими показателями прочности. Его применяют для строительства серьезных инженерных конструкций: мостов, плотин, промышленных зданий, аэродромных дорог. </a:t>
            </a:r>
            <a:endParaRPr lang="pl-PL" dirty="0"/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09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rya\OneDrive\Рабочий стол\portland\pobrane (3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07" y="3861048"/>
            <a:ext cx="451999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ru-RU" dirty="0"/>
              <a:t>Марки цемента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9227368" cy="4968552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ru-RU" sz="7200" dirty="0"/>
              <a:t>Строительные смеси еще делят </a:t>
            </a:r>
            <a:r>
              <a:rPr lang="ru-RU" sz="7200" dirty="0" smtClean="0"/>
              <a:t>на:</a:t>
            </a:r>
            <a:endParaRPr lang="pl-PL" sz="7200" dirty="0"/>
          </a:p>
          <a:p>
            <a:r>
              <a:rPr lang="pl-PL" sz="7200" dirty="0"/>
              <a:t>I</a:t>
            </a:r>
            <a:r>
              <a:rPr lang="ru-RU" sz="7200" dirty="0"/>
              <a:t> </a:t>
            </a:r>
            <a:r>
              <a:rPr lang="ru-RU" sz="7200" dirty="0" smtClean="0"/>
              <a:t>– чистый </a:t>
            </a:r>
            <a:r>
              <a:rPr lang="ru-RU" sz="7200" dirty="0"/>
              <a:t>портландцемент;</a:t>
            </a:r>
            <a:endParaRPr lang="pl-PL" sz="7200" dirty="0"/>
          </a:p>
          <a:p>
            <a:r>
              <a:rPr lang="pl-PL" sz="7200" dirty="0"/>
              <a:t>II</a:t>
            </a:r>
            <a:r>
              <a:rPr lang="ru-RU" sz="7200" dirty="0"/>
              <a:t> – имеет добавки </a:t>
            </a:r>
            <a:r>
              <a:rPr lang="ru-RU" sz="7200" dirty="0" smtClean="0"/>
              <a:t>от </a:t>
            </a:r>
            <a:r>
              <a:rPr lang="ru-RU" sz="7200" dirty="0"/>
              <a:t>6 до 35%;</a:t>
            </a:r>
            <a:endParaRPr lang="pl-PL" sz="7200" dirty="0"/>
          </a:p>
          <a:p>
            <a:r>
              <a:rPr lang="pl-PL" sz="7200" dirty="0"/>
              <a:t>III</a:t>
            </a:r>
            <a:r>
              <a:rPr lang="ru-RU" sz="7200" dirty="0"/>
              <a:t> – в состав входит шлак </a:t>
            </a:r>
            <a:r>
              <a:rPr lang="ru-RU" sz="7200" dirty="0" smtClean="0"/>
              <a:t>35-96% (шлакопортландцемент);</a:t>
            </a:r>
            <a:endParaRPr lang="pl-PL" sz="7200" dirty="0"/>
          </a:p>
          <a:p>
            <a:r>
              <a:rPr lang="pl-PL" sz="7200" dirty="0"/>
              <a:t>IV</a:t>
            </a:r>
            <a:r>
              <a:rPr lang="ru-RU" sz="7200" dirty="0"/>
              <a:t> – пуццолановый </a:t>
            </a:r>
            <a:r>
              <a:rPr lang="ru-RU" sz="7200" dirty="0" smtClean="0"/>
              <a:t>тип, минеральные </a:t>
            </a:r>
            <a:r>
              <a:rPr lang="ru-RU" sz="7200" dirty="0"/>
              <a:t>добавки </a:t>
            </a:r>
            <a:r>
              <a:rPr lang="ru-RU" sz="7200" dirty="0" smtClean="0"/>
              <a:t>до </a:t>
            </a:r>
            <a:r>
              <a:rPr lang="ru-RU" sz="7200" dirty="0"/>
              <a:t>55%;</a:t>
            </a:r>
            <a:endParaRPr lang="pl-PL" sz="7200" dirty="0"/>
          </a:p>
          <a:p>
            <a:r>
              <a:rPr lang="pl-PL" sz="7200" dirty="0"/>
              <a:t>V</a:t>
            </a:r>
            <a:r>
              <a:rPr lang="ru-RU" sz="7200" dirty="0"/>
              <a:t> – композиционный </a:t>
            </a:r>
            <a:r>
              <a:rPr lang="ru-RU" sz="7200" dirty="0" smtClean="0"/>
              <a:t>материал, добавки от </a:t>
            </a:r>
            <a:r>
              <a:rPr lang="ru-RU" sz="7200" dirty="0"/>
              <a:t>35 до 80</a:t>
            </a:r>
            <a:r>
              <a:rPr lang="ru-RU" sz="7200" dirty="0" smtClean="0"/>
              <a:t>%;</a:t>
            </a:r>
          </a:p>
          <a:p>
            <a:pPr marL="109728" indent="0">
              <a:buNone/>
            </a:pPr>
            <a:r>
              <a:rPr lang="ru-RU" sz="1600" dirty="0" smtClean="0"/>
              <a:t>   </a:t>
            </a:r>
            <a:endParaRPr lang="pl-PL" sz="1600" dirty="0"/>
          </a:p>
          <a:p>
            <a:pPr marL="109728" indent="0">
              <a:buNone/>
            </a:pPr>
            <a:r>
              <a:rPr lang="ru-RU" sz="7200" dirty="0" smtClean="0"/>
              <a:t>Сколько </a:t>
            </a:r>
            <a:r>
              <a:rPr lang="ru-RU" sz="7200" dirty="0"/>
              <a:t>добавок </a:t>
            </a:r>
            <a:r>
              <a:rPr lang="ru-RU" sz="7200" dirty="0" smtClean="0"/>
              <a:t>имеется:</a:t>
            </a:r>
          </a:p>
          <a:p>
            <a:pPr>
              <a:buFont typeface="Wingdings" pitchFamily="2" charset="2"/>
              <a:buChar char="§"/>
            </a:pPr>
            <a:r>
              <a:rPr lang="ru-RU" sz="7200" dirty="0" smtClean="0"/>
              <a:t>А </a:t>
            </a:r>
            <a:r>
              <a:rPr lang="ru-RU" sz="7200" dirty="0"/>
              <a:t>обозначает что в составе до 6-20% </a:t>
            </a:r>
            <a:r>
              <a:rPr lang="ru-RU" sz="7200" dirty="0" smtClean="0"/>
              <a:t>добавок </a:t>
            </a:r>
          </a:p>
          <a:p>
            <a:pPr>
              <a:buFont typeface="Wingdings" pitchFamily="2" charset="2"/>
              <a:buChar char="§"/>
            </a:pPr>
            <a:r>
              <a:rPr lang="ru-RU" sz="7200" dirty="0" smtClean="0"/>
              <a:t>Б </a:t>
            </a:r>
            <a:r>
              <a:rPr lang="ru-RU" sz="7200" dirty="0"/>
              <a:t>указывает на то, что добавлено от 21 до 35% </a:t>
            </a:r>
            <a:endParaRPr lang="ru-RU" sz="7200" dirty="0" smtClean="0"/>
          </a:p>
          <a:p>
            <a:pPr>
              <a:buFont typeface="Wingdings" pitchFamily="2" charset="2"/>
              <a:buChar char="§"/>
            </a:pPr>
            <a:r>
              <a:rPr lang="ru-RU" sz="7200" dirty="0" smtClean="0"/>
              <a:t>С </a:t>
            </a:r>
            <a:r>
              <a:rPr lang="ru-RU" sz="7200" dirty="0"/>
              <a:t>– это объем дополнительных компонентов от 36 до 65</a:t>
            </a:r>
            <a:r>
              <a:rPr lang="ru-RU" sz="7200" dirty="0" smtClean="0"/>
              <a:t>%.</a:t>
            </a:r>
          </a:p>
          <a:p>
            <a:pPr marL="109728" indent="0">
              <a:buNone/>
            </a:pPr>
            <a:r>
              <a:rPr lang="ru-RU" sz="1600" dirty="0" smtClean="0"/>
              <a:t>   </a:t>
            </a:r>
            <a:endParaRPr lang="pl-PL" sz="1600" dirty="0"/>
          </a:p>
          <a:p>
            <a:pPr marL="109728" indent="0">
              <a:buNone/>
            </a:pPr>
            <a:r>
              <a:rPr lang="ru-RU" sz="7200" dirty="0" smtClean="0"/>
              <a:t>Минеральные добавки:</a:t>
            </a:r>
          </a:p>
          <a:p>
            <a:pPr>
              <a:buFont typeface="Courier New" pitchFamily="49" charset="0"/>
              <a:buChar char="o"/>
            </a:pPr>
            <a:r>
              <a:rPr lang="ru-RU" sz="7200" dirty="0" smtClean="0"/>
              <a:t>И </a:t>
            </a:r>
            <a:r>
              <a:rPr lang="ru-RU" sz="7200" dirty="0"/>
              <a:t>– </a:t>
            </a:r>
            <a:r>
              <a:rPr lang="ru-RU" sz="7200" dirty="0" smtClean="0"/>
              <a:t>известь</a:t>
            </a:r>
          </a:p>
          <a:p>
            <a:pPr>
              <a:buFont typeface="Courier New" pitchFamily="49" charset="0"/>
              <a:buChar char="o"/>
            </a:pPr>
            <a:r>
              <a:rPr lang="ru-RU" sz="7200" dirty="0" smtClean="0"/>
              <a:t>Ш </a:t>
            </a:r>
            <a:r>
              <a:rPr lang="ru-RU" sz="7200" dirty="0"/>
              <a:t>– </a:t>
            </a:r>
            <a:r>
              <a:rPr lang="ru-RU" sz="7200" dirty="0" smtClean="0"/>
              <a:t>шлак</a:t>
            </a:r>
          </a:p>
          <a:p>
            <a:pPr>
              <a:buFont typeface="Courier New" pitchFamily="49" charset="0"/>
              <a:buChar char="o"/>
            </a:pPr>
            <a:r>
              <a:rPr lang="ru-RU" sz="7200" dirty="0" smtClean="0"/>
              <a:t>К </a:t>
            </a:r>
            <a:r>
              <a:rPr lang="ru-RU" sz="7200" dirty="0"/>
              <a:t>– композитная </a:t>
            </a:r>
            <a:r>
              <a:rPr lang="ru-RU" sz="7200" dirty="0" smtClean="0"/>
              <a:t>добавка</a:t>
            </a:r>
          </a:p>
          <a:p>
            <a:pPr>
              <a:buFont typeface="Courier New" pitchFamily="49" charset="0"/>
              <a:buChar char="o"/>
            </a:pPr>
            <a:r>
              <a:rPr lang="ru-RU" sz="7200" dirty="0" smtClean="0"/>
              <a:t>П </a:t>
            </a:r>
            <a:r>
              <a:rPr lang="ru-RU" sz="7200" dirty="0"/>
              <a:t>–пуццолан</a:t>
            </a:r>
            <a:r>
              <a:rPr lang="ru-RU" sz="7200" dirty="0" smtClean="0"/>
              <a:t>.</a:t>
            </a:r>
          </a:p>
          <a:p>
            <a:pPr marL="109728" indent="0">
              <a:buNone/>
            </a:pPr>
            <a:r>
              <a:rPr lang="ru-RU" sz="1600" dirty="0" smtClean="0"/>
              <a:t>   </a:t>
            </a:r>
            <a:endParaRPr lang="pl-PL" sz="1600" dirty="0"/>
          </a:p>
          <a:p>
            <a:pPr marL="109728" indent="0">
              <a:buNone/>
            </a:pPr>
            <a:r>
              <a:rPr lang="ru-RU" sz="7200" dirty="0" smtClean="0"/>
              <a:t>Скорость </a:t>
            </a:r>
            <a:r>
              <a:rPr lang="ru-RU" sz="7200" dirty="0"/>
              <a:t>набора </a:t>
            </a:r>
            <a:r>
              <a:rPr lang="ru-RU" sz="7200" dirty="0" smtClean="0"/>
              <a:t>прочности:</a:t>
            </a:r>
            <a:r>
              <a:rPr lang="ru-RU" sz="7200" dirty="0"/>
              <a:t> </a:t>
            </a:r>
            <a:endParaRPr lang="pl-PL" sz="7200" dirty="0"/>
          </a:p>
          <a:p>
            <a:r>
              <a:rPr lang="ru-RU" sz="7200" dirty="0"/>
              <a:t>Р – ранняя высокая прочность;</a:t>
            </a:r>
            <a:endParaRPr lang="pl-PL" sz="7200" dirty="0"/>
          </a:p>
          <a:p>
            <a:r>
              <a:rPr lang="ru-RU" sz="7200" dirty="0"/>
              <a:t>Н – нормальная степень набора прочности.</a:t>
            </a:r>
            <a:endParaRPr lang="pl-PL" sz="7200" dirty="0"/>
          </a:p>
          <a:p>
            <a:r>
              <a:rPr lang="ru-RU" sz="7200" dirty="0"/>
              <a:t>М – медленное затвердение.</a:t>
            </a:r>
            <a:endParaRPr lang="pl-PL" sz="72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57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13</a:t>
            </a:fld>
            <a:endParaRPr lang="pl-PL"/>
          </a:p>
        </p:txBody>
      </p:sp>
      <p:pic>
        <p:nvPicPr>
          <p:cNvPr id="10242" name="Picture 2" descr="C:\Users\Darya\OneDrive\Рабочий стол\portland\portlandceme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34" y="548680"/>
            <a:ext cx="6269726" cy="605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4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В каких случаях не </a:t>
            </a:r>
            <a:r>
              <a:rPr lang="ru-RU" dirty="0" smtClean="0"/>
              <a:t>подходит портландцемент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49424"/>
            <a:ext cx="3754760" cy="449194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800" dirty="0" smtClean="0"/>
              <a:t>Несмотря </a:t>
            </a:r>
            <a:r>
              <a:rPr lang="ru-RU" sz="1800" dirty="0"/>
              <a:t>на то, что портландцемент имеет сплошные плюсы, есть и некоторые недостатки. Так, этот тип смеси не используют в соленых, минерализованных и проточных водоемах. Здесь использует специальные виды цемента. Например, пуццолановый. Сульфатостойкий вид применяют только в стоячих неагрессивных водах.</a:t>
            </a:r>
            <a:endParaRPr lang="pl-PL" sz="18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14</a:t>
            </a:fld>
            <a:endParaRPr lang="pl-PL"/>
          </a:p>
        </p:txBody>
      </p:sp>
      <p:pic>
        <p:nvPicPr>
          <p:cNvPr id="12290" name="Picture 2" descr="C:\Users\Darya\OneDrive\Рабочий стол\portland\portlandcement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564904"/>
            <a:ext cx="4418465" cy="29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5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rmAutofit/>
          </a:bodyPr>
          <a:lstStyle/>
          <a:p>
            <a:r>
              <a:rPr lang="ru-RU" dirty="0"/>
              <a:t>Как определяют качество цемента при </a:t>
            </a:r>
            <a:r>
              <a:rPr lang="ru-RU" dirty="0" smtClean="0"/>
              <a:t>покупке?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4546848" cy="41319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dirty="0" smtClean="0"/>
              <a:t>Чтобы </a:t>
            </a:r>
            <a:r>
              <a:rPr lang="ru-RU" sz="1800" dirty="0"/>
              <a:t>определить качество цемента при его покупке, нужно:</a:t>
            </a:r>
            <a:endParaRPr lang="pl-PL" sz="1800" dirty="0"/>
          </a:p>
          <a:p>
            <a:r>
              <a:rPr lang="ru-RU" sz="1800" dirty="0"/>
              <a:t>Зачерпнуть в мешке пригоршню цемента;</a:t>
            </a:r>
            <a:endParaRPr lang="pl-PL" sz="1800" dirty="0"/>
          </a:p>
          <a:p>
            <a:r>
              <a:rPr lang="ru-RU" sz="1800" dirty="0"/>
              <a:t>Сожмите кулак;</a:t>
            </a:r>
            <a:endParaRPr lang="pl-PL" sz="1800" dirty="0"/>
          </a:p>
          <a:p>
            <a:r>
              <a:rPr lang="ru-RU" sz="1800" dirty="0"/>
              <a:t>Если цемент высыпается через пальцы, значит это партия высококачественного цемента;</a:t>
            </a:r>
            <a:endParaRPr lang="pl-PL" sz="1800" dirty="0"/>
          </a:p>
          <a:p>
            <a:r>
              <a:rPr lang="ru-RU" sz="1800" dirty="0"/>
              <a:t>Если вы почувствуете в цементе комочки, значит цемент мог контачить с влагой и его качество не вызывает доверия.</a:t>
            </a:r>
            <a:endParaRPr lang="pl-PL" sz="1800" dirty="0"/>
          </a:p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15</a:t>
            </a:fld>
            <a:endParaRPr lang="pl-PL"/>
          </a:p>
        </p:txBody>
      </p:sp>
      <p:pic>
        <p:nvPicPr>
          <p:cNvPr id="5" name="Picture 2" descr="C:\Users\Darya\OneDrive\Рабочий стол\portland\pobrane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93" y="2564904"/>
            <a:ext cx="372898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6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arya\OneDrive\Рабочий стол\portland\45adedef51a866bb207893863bec3a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61" y="2276872"/>
            <a:ext cx="4751110" cy="361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/>
              <a:t>Срок годности цемента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4762872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 smtClean="0"/>
              <a:t>Как </a:t>
            </a:r>
            <a:r>
              <a:rPr lang="ru-RU" sz="2000" dirty="0"/>
              <a:t>ни странно, цемент скоропортящийся продукт. Через 90 дней после изготовления, цемент теряет 20% завяленных характеристик. Через 6 месяцем потери составят 30%, через год – 40%.</a:t>
            </a:r>
            <a:endParaRPr lang="pl-PL" sz="2000" dirty="0"/>
          </a:p>
          <a:p>
            <a:pPr marL="109728" indent="0">
              <a:buNone/>
            </a:pPr>
            <a:endParaRPr lang="pl-PL" sz="2000" dirty="0"/>
          </a:p>
          <a:p>
            <a:pPr marL="109728" indent="0">
              <a:buNone/>
            </a:pPr>
            <a:r>
              <a:rPr lang="ru-RU" sz="2000" b="1" dirty="0"/>
              <a:t>Важно!</a:t>
            </a:r>
            <a:r>
              <a:rPr lang="ru-RU" sz="2000" dirty="0"/>
              <a:t> Для долгого хранения купленного цемента бумажный мешок цемента нужно упаковать в полиэтиленовый пакет</a:t>
            </a:r>
            <a:r>
              <a:rPr lang="ru-RU" sz="2000" dirty="0" smtClean="0"/>
              <a:t>.</a:t>
            </a:r>
            <a:endParaRPr lang="pl-PL" sz="20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797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17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547664" y="2587551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Спасибо за внимание!</a:t>
            </a:r>
            <a:endParaRPr lang="pl-PL" sz="4400" i="1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14338" name="Picture 2" descr="C:\Users\Darya\OneDrive\Рабочий стол\portland\naval_156898753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64" y="2908521"/>
            <a:ext cx="3949479" cy="39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49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</a:t>
            </a:r>
            <a:endParaRPr lang="pl-PL" dirty="0"/>
          </a:p>
        </p:txBody>
      </p:sp>
      <p:pic>
        <p:nvPicPr>
          <p:cNvPr id="1026" name="Picture 2" descr="C:\Users\Darya\OneDrive\Рабочий стол\portland\pobrane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7879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7544" y="2204864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начале 19 </a:t>
            </a:r>
            <a:r>
              <a:rPr lang="ru-RU" dirty="0" smtClean="0"/>
              <a:t>Джозеф Аспдин нагрел </a:t>
            </a:r>
            <a:r>
              <a:rPr lang="ru-RU" dirty="0"/>
              <a:t>смесь измельченной извести с глиной в </a:t>
            </a:r>
            <a:r>
              <a:rPr lang="ru-RU" dirty="0" smtClean="0"/>
              <a:t>печи, растер </a:t>
            </a:r>
            <a:r>
              <a:rPr lang="ru-RU" dirty="0"/>
              <a:t>комки в </a:t>
            </a:r>
            <a:r>
              <a:rPr lang="ru-RU" dirty="0" smtClean="0"/>
              <a:t>порошок и смешал </a:t>
            </a:r>
            <a:r>
              <a:rPr lang="ru-RU" dirty="0"/>
              <a:t>с </a:t>
            </a:r>
            <a:r>
              <a:rPr lang="ru-RU" dirty="0" smtClean="0"/>
              <a:t>водой. </a:t>
            </a:r>
            <a:r>
              <a:rPr lang="ru-RU" dirty="0"/>
              <a:t>По цвету, полученный бетон, был похож на те самые камни с карьера острова Портланд. Именно поэтому цемент обрел такое красивое имя и сокращенно стал называться портландцемент.</a:t>
            </a:r>
            <a:endParaRPr lang="pl-PL" dirty="0"/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40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ru-RU" dirty="0" smtClean="0"/>
              <a:t>Состав портландцемента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1844824"/>
            <a:ext cx="6528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Изготавливают цемент из гипса и молотого клинкера. </a:t>
            </a:r>
            <a:endParaRPr lang="pl-PL" dirty="0" smtClean="0"/>
          </a:p>
          <a:p>
            <a:endParaRPr lang="pl-PL" dirty="0" smtClean="0"/>
          </a:p>
          <a:p>
            <a:r>
              <a:rPr lang="ru-RU" dirty="0" smtClean="0"/>
              <a:t>Клинкер</a:t>
            </a:r>
            <a:r>
              <a:rPr lang="pl-PL" dirty="0" smtClean="0"/>
              <a:t>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Глина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Известь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Известняк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Мел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Кремнезем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Глинозем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/>
              <a:t>некоторые производители </a:t>
            </a:r>
            <a:r>
              <a:rPr lang="ru-RU" dirty="0" smtClean="0"/>
              <a:t>добавляют </a:t>
            </a:r>
            <a:r>
              <a:rPr lang="ru-RU" dirty="0"/>
              <a:t>в цемент минеральные добавки в </a:t>
            </a:r>
            <a:r>
              <a:rPr lang="ru-RU" dirty="0" smtClean="0"/>
              <a:t>виде: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Пемза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Вулканический туф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Кремнеземистые отходы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Современные пластификаторы</a:t>
            </a:r>
            <a:endParaRPr lang="ru-RU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3</a:t>
            </a:fld>
            <a:endParaRPr lang="pl-P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4740"/>
            <a:ext cx="3336642" cy="223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64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Общая характеристика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44824"/>
            <a:ext cx="8350918" cy="4824536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ru-RU" sz="1800" dirty="0"/>
          </a:p>
          <a:p>
            <a:pPr marL="109728" indent="0">
              <a:buNone/>
            </a:pPr>
            <a:r>
              <a:rPr lang="ru-RU" sz="1800" dirty="0" smtClean="0"/>
              <a:t>Портландцемент </a:t>
            </a:r>
            <a:r>
              <a:rPr lang="ru-RU" sz="1800" dirty="0"/>
              <a:t>должен </a:t>
            </a:r>
            <a:r>
              <a:rPr lang="ru-RU" sz="1800" dirty="0" smtClean="0"/>
              <a:t>быть:</a:t>
            </a:r>
            <a:endParaRPr lang="pl-PL" sz="1800" dirty="0" smtClean="0"/>
          </a:p>
          <a:p>
            <a:pPr lvl="0"/>
            <a:r>
              <a:rPr lang="ru-RU" sz="1800" dirty="0" smtClean="0"/>
              <a:t>Должена быть нужной плотности. Прочность, которая предписана Гостом это 250-300 мг/кг. </a:t>
            </a:r>
            <a:endParaRPr lang="pl-PL" sz="1800" dirty="0" smtClean="0"/>
          </a:p>
          <a:p>
            <a:pPr lvl="0"/>
            <a:r>
              <a:rPr lang="ru-RU" sz="1800" dirty="0" smtClean="0"/>
              <a:t>Портландцемент должен укладываться в определенное время схватывания. Обычно твердение раствора начинается через 40-45 минут. </a:t>
            </a:r>
          </a:p>
          <a:p>
            <a:pPr lvl="0"/>
            <a:r>
              <a:rPr lang="ru-RU" sz="1800" dirty="0" smtClean="0"/>
              <a:t>Равномерное </a:t>
            </a:r>
            <a:r>
              <a:rPr lang="ru-RU" sz="1800" dirty="0"/>
              <a:t>изменение объема. Важно, чтобы готовая смесь равномерно набухала, а потом оседала во всей своей массе. </a:t>
            </a:r>
            <a:endParaRPr lang="pl-PL" sz="1800" dirty="0"/>
          </a:p>
          <a:p>
            <a:pPr lvl="0"/>
            <a:r>
              <a:rPr lang="ru-RU" sz="1800" dirty="0"/>
              <a:t>Водоцементное соотношение или количество впитываемой воды. </a:t>
            </a:r>
            <a:r>
              <a:rPr lang="ru-RU" sz="1800" dirty="0" smtClean="0"/>
              <a:t>Ее </a:t>
            </a:r>
            <a:r>
              <a:rPr lang="ru-RU" sz="1800" dirty="0"/>
              <a:t>нормативное количество должно быть около 25% от массы всей смеси. </a:t>
            </a:r>
            <a:endParaRPr lang="ru-RU" sz="1800" dirty="0" smtClean="0"/>
          </a:p>
          <a:p>
            <a:pPr lvl="0"/>
            <a:r>
              <a:rPr lang="ru-RU" sz="1800" dirty="0" smtClean="0"/>
              <a:t>Для </a:t>
            </a:r>
            <a:r>
              <a:rPr lang="ru-RU" sz="1800" dirty="0"/>
              <a:t>строительных расчетов нужно знать удельный вес материалов. </a:t>
            </a:r>
            <a:r>
              <a:rPr lang="ru-RU" sz="1800" dirty="0" smtClean="0"/>
              <a:t>Разбег </a:t>
            </a:r>
            <a:r>
              <a:rPr lang="ru-RU" sz="1800" dirty="0"/>
              <a:t>по плотности может быть от 1100 кг/м</a:t>
            </a:r>
            <a:r>
              <a:rPr lang="ru-RU" sz="1800" baseline="30000" dirty="0"/>
              <a:t>3</a:t>
            </a:r>
            <a:r>
              <a:rPr lang="ru-RU" sz="1800" dirty="0"/>
              <a:t> до 1300 кг/м</a:t>
            </a:r>
            <a:r>
              <a:rPr lang="ru-RU" sz="1800" baseline="30000" dirty="0"/>
              <a:t>3</a:t>
            </a:r>
            <a:r>
              <a:rPr lang="ru-RU" sz="1800" dirty="0"/>
              <a:t>. </a:t>
            </a:r>
            <a:endParaRPr lang="pl-PL" sz="1800" dirty="0"/>
          </a:p>
          <a:p>
            <a:pPr lvl="0"/>
            <a:r>
              <a:rPr lang="ru-RU" sz="1800" dirty="0"/>
              <a:t>Тепловыделение. Это показатель повышения температуры при схватывании раствора. Не рекомендуется использовать материал, слишком интенсивно выделяющий тепло. </a:t>
            </a: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4</a:t>
            </a:fld>
            <a:endParaRPr lang="pl-PL"/>
          </a:p>
        </p:txBody>
      </p:sp>
      <p:pic>
        <p:nvPicPr>
          <p:cNvPr id="3075" name="Picture 3" descr="C:\Users\Darya\OneDrive\Рабочий стол\portland\ce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269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0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ru-RU" dirty="0" smtClean="0"/>
              <a:t>Физические свойства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024549"/>
            <a:ext cx="5410944" cy="4325112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ru-RU" dirty="0"/>
              <a:t>Для портландцемента физические свойства – это его способность противостоять внешним физическим воздействиям. Например, сжатию или растяжению</a:t>
            </a:r>
            <a:r>
              <a:rPr lang="ru-RU" dirty="0" smtClean="0"/>
              <a:t>.</a:t>
            </a:r>
            <a:endParaRPr lang="pl-PL" dirty="0" smtClean="0"/>
          </a:p>
          <a:p>
            <a:pPr marL="109728" indent="0">
              <a:buNone/>
            </a:pPr>
            <a:endParaRPr lang="pl-PL" dirty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Первые физические </a:t>
            </a:r>
            <a:r>
              <a:rPr lang="ru-RU" dirty="0"/>
              <a:t>свойства – это устойчивость к коррозии. </a:t>
            </a:r>
            <a:r>
              <a:rPr lang="ru-RU" dirty="0" smtClean="0"/>
              <a:t>Для </a:t>
            </a:r>
            <a:r>
              <a:rPr lang="ru-RU" dirty="0"/>
              <a:t>повышения коррозионной устойчивости важна тонкость помола компонентов, а также контроль порообразования при </a:t>
            </a:r>
            <a:r>
              <a:rPr lang="ru-RU" dirty="0" smtClean="0"/>
              <a:t>укладке.</a:t>
            </a:r>
            <a:endParaRPr lang="pl-PL" dirty="0" smtClean="0"/>
          </a:p>
          <a:p>
            <a:pPr marL="109728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Морозоустойчивость</a:t>
            </a:r>
            <a:r>
              <a:rPr lang="ru-RU" dirty="0"/>
              <a:t>. </a:t>
            </a:r>
            <a:r>
              <a:rPr lang="ru-RU" dirty="0" smtClean="0"/>
              <a:t>Это свойство показывает</a:t>
            </a:r>
            <a:r>
              <a:rPr lang="ru-RU" dirty="0"/>
              <a:t>, сколько циклов изменений температуры может выдержать бетон без потери своих качеств. Для улучшения стойкости к морозам существуют специальные добавки.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5</a:t>
            </a:fld>
            <a:endParaRPr lang="pl-PL"/>
          </a:p>
        </p:txBody>
      </p:sp>
      <p:pic>
        <p:nvPicPr>
          <p:cNvPr id="4098" name="Picture 2" descr="C:\Users\Darya\OneDrive\Рабочий стол\portland\istockphoto-484207744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24549"/>
            <a:ext cx="2448272" cy="275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2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Механические свойства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49424"/>
            <a:ext cx="5338936" cy="4325112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ru-RU" dirty="0"/>
              <a:t>Портландцемент обладает повышенной прочностью, которая даже возрастает со </a:t>
            </a:r>
            <a:r>
              <a:rPr lang="ru-RU" dirty="0" smtClean="0"/>
              <a:t>временем. Так же имеет </a:t>
            </a:r>
            <a:r>
              <a:rPr lang="ru-RU" dirty="0"/>
              <a:t>устойчивостью к давлению не меньше 42,5 мПа. </a:t>
            </a: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smtClean="0"/>
              <a:t>Факторы</a:t>
            </a:r>
            <a:r>
              <a:rPr lang="ru-RU" dirty="0"/>
              <a:t>, от которых зависит та самая механическая прочность:</a:t>
            </a:r>
            <a:endParaRPr lang="pl-PL" dirty="0"/>
          </a:p>
          <a:p>
            <a:pPr lvl="0"/>
            <a:r>
              <a:rPr lang="ru-RU" dirty="0"/>
              <a:t>Тонкость помола минералов. Чем она мельче, тем лучше происходит реакция компонентов, тем прочнее получается монолит. </a:t>
            </a:r>
            <a:endParaRPr lang="ru-RU" dirty="0" smtClean="0"/>
          </a:p>
          <a:p>
            <a:pPr lvl="0"/>
            <a:r>
              <a:rPr lang="ru-RU" dirty="0" smtClean="0"/>
              <a:t>Наличие </a:t>
            </a:r>
            <a:r>
              <a:rPr lang="ru-RU" dirty="0"/>
              <a:t>специфических добавок. Это могут быть армирующие вещества, гидрофобные растворы, пластификаторы.</a:t>
            </a:r>
            <a:endParaRPr lang="pl-PL" dirty="0"/>
          </a:p>
          <a:p>
            <a:pPr lvl="0"/>
            <a:r>
              <a:rPr lang="ru-RU" dirty="0"/>
              <a:t>Способа заливки. К примеру, вибробетон достигает максимальной плотности по сравнению с другими типами.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6</a:t>
            </a:fld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967584" cy="289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20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dirty="0"/>
              <a:t>Процесс изготовления портландцемента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924944"/>
            <a:ext cx="3802781" cy="32653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800" dirty="0" smtClean="0"/>
              <a:t>3.      </a:t>
            </a:r>
            <a:r>
              <a:rPr lang="ru-RU" sz="1800" dirty="0" smtClean="0"/>
              <a:t>Полученный </a:t>
            </a:r>
            <a:r>
              <a:rPr lang="ru-RU" sz="1800" dirty="0"/>
              <a:t>клинкер снова измельчают. Порошок перемешивают в нужной пропорции с гипсом, вносят добавки</a:t>
            </a:r>
            <a:r>
              <a:rPr lang="ru-RU" sz="1800" dirty="0" smtClean="0"/>
              <a:t>.</a:t>
            </a:r>
            <a:endParaRPr lang="pl-PL" sz="1800" dirty="0" smtClean="0"/>
          </a:p>
          <a:p>
            <a:pPr marL="624078" indent="-514350">
              <a:buFont typeface="+mj-lt"/>
              <a:buAutoNum type="arabicPeriod"/>
            </a:pPr>
            <a:endParaRPr lang="pl-PL" sz="1800" dirty="0"/>
          </a:p>
          <a:p>
            <a:pPr marL="109728" indent="0">
              <a:buNone/>
            </a:pPr>
            <a:r>
              <a:rPr lang="ru-RU" sz="1800" dirty="0"/>
              <a:t>Было изобретено 3 варианта обжига горных минералов. Каждый создан с целью получить бетон с определенными свойствами.</a:t>
            </a:r>
            <a:endParaRPr lang="pl-PL" sz="1800" dirty="0"/>
          </a:p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7</a:t>
            </a:fld>
            <a:endParaRPr lang="pl-PL"/>
          </a:p>
        </p:txBody>
      </p:sp>
      <p:pic>
        <p:nvPicPr>
          <p:cNvPr id="6146" name="Picture 2" descr="C:\Users\Darya\OneDrive\Рабочий стол\portland\portlandcemen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20104"/>
            <a:ext cx="4693793" cy="312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23528" y="1772816"/>
            <a:ext cx="8510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Сначала минералы перемалывают в порошок.</a:t>
            </a:r>
            <a:endParaRPr lang="pl-PL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Затем полученную смесь тщательно пропекают при температуре 1400 градусов Цельсия. Нужен специальный вращающийся тепловой агрегат с барабаном. После обжига получаются минеральные гранулы.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512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</a:t>
            </a:r>
            <a:r>
              <a:rPr lang="ru-RU" dirty="0"/>
              <a:t>обжига горных минералов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131904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/>
              <a:t>Мокрый тип обработки. Перемалывание минералов происходит в воде. Затем влажную смесь отправляют в печь. На выходе получаются минеральные шарики (клинкер) которые снова перемалывают и смешивают с гипсом</a:t>
            </a:r>
            <a:r>
              <a:rPr lang="ru-RU" dirty="0" smtClean="0"/>
              <a:t>.</a:t>
            </a:r>
          </a:p>
          <a:p>
            <a:pPr lvl="0" algn="just"/>
            <a:endParaRPr lang="pl-PL" dirty="0"/>
          </a:p>
          <a:p>
            <a:pPr lvl="0" algn="just"/>
            <a:r>
              <a:rPr lang="ru-RU" dirty="0"/>
              <a:t>Сухой способ производства. Минеральные составляющие измельчаются и обжигаются в сухом виде. Этот тип производства считается более экономичным, потому что тратится меньше электричества. При мокром варианте в печах расходуется много электроэнергии на испарение воды</a:t>
            </a:r>
            <a:r>
              <a:rPr lang="ru-RU" dirty="0" smtClean="0"/>
              <a:t>.</a:t>
            </a:r>
          </a:p>
          <a:p>
            <a:pPr lvl="0" algn="just"/>
            <a:endParaRPr lang="pl-PL" dirty="0"/>
          </a:p>
          <a:p>
            <a:pPr lvl="0" algn="just"/>
            <a:r>
              <a:rPr lang="ru-RU" dirty="0"/>
              <a:t>Смешанный (комбинированный) вариант. Используют мокрый и сухой способ. Сырье немного увлажняют, запекают, а затем смешивают компоненты уже в сухом виде.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29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Варианты обжига горных минералов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AE11-D654-4052-B307-8C1C3FC02728}" type="slidenum">
              <a:rPr lang="pl-PL" smtClean="0"/>
              <a:t>9</a:t>
            </a:fld>
            <a:endParaRPr lang="pl-PL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1027"/>
            <a:ext cx="8880327" cy="446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6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2986</TotalTime>
  <Words>1001</Words>
  <Application>Microsoft Office PowerPoint</Application>
  <PresentationFormat>Экран (4:3)</PresentationFormat>
  <Paragraphs>125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Georgia</vt:lpstr>
      <vt:lpstr>Trebuchet MS</vt:lpstr>
      <vt:lpstr>Wingdings</vt:lpstr>
      <vt:lpstr>Wingdings 2</vt:lpstr>
      <vt:lpstr>Wielkomiejski</vt:lpstr>
      <vt:lpstr>Портландцемент и его применение</vt:lpstr>
      <vt:lpstr>История создания</vt:lpstr>
      <vt:lpstr>Состав портландцемента</vt:lpstr>
      <vt:lpstr>Общая характеристика</vt:lpstr>
      <vt:lpstr>Физические свойства</vt:lpstr>
      <vt:lpstr>Механические свойства</vt:lpstr>
      <vt:lpstr>Процесс изготовления портландцемента </vt:lpstr>
      <vt:lpstr>Варианты обжига горных минералов</vt:lpstr>
      <vt:lpstr>Варианты обжига горных минералов</vt:lpstr>
      <vt:lpstr>Разновидности портландцемента</vt:lpstr>
      <vt:lpstr>Марки цемента</vt:lpstr>
      <vt:lpstr>Марки цемента</vt:lpstr>
      <vt:lpstr>Презентация PowerPoint</vt:lpstr>
      <vt:lpstr>В каких случаях не подходит портландцемент</vt:lpstr>
      <vt:lpstr>Как определяют качество цемента при покупке?</vt:lpstr>
      <vt:lpstr>Срок годности цемента: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Портландцемент и их применение</dc:title>
  <dc:creator>Darya</dc:creator>
  <cp:lastModifiedBy>Илья Богдан</cp:lastModifiedBy>
  <cp:revision>25</cp:revision>
  <dcterms:created xsi:type="dcterms:W3CDTF">2023-03-24T18:01:49Z</dcterms:created>
  <dcterms:modified xsi:type="dcterms:W3CDTF">2023-06-13T20:02:04Z</dcterms:modified>
</cp:coreProperties>
</file>