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9" r:id="rId29"/>
    <p:sldId id="283" r:id="rId30"/>
    <p:sldId id="284" r:id="rId31"/>
    <p:sldId id="285" r:id="rId32"/>
    <p:sldId id="286" r:id="rId33"/>
    <p:sldId id="287" r:id="rId34"/>
    <p:sldId id="288" r:id="rId35"/>
    <p:sldId id="290" r:id="rId36"/>
    <p:sldId id="291" r:id="rId37"/>
    <p:sldId id="292" r:id="rId3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AD86F8A-3D88-4D17-8E50-5CA9C82206B7}" v="4507" dt="2021-03-01T18:55:36.5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slide" Target="slides/slide12.xml" Id="rId13" /><Relationship Type="http://schemas.openxmlformats.org/officeDocument/2006/relationships/slide" Target="slides/slide17.xml" Id="rId18" /><Relationship Type="http://schemas.openxmlformats.org/officeDocument/2006/relationships/slide" Target="slides/slide25.xml" Id="rId26" /><Relationship Type="http://schemas.openxmlformats.org/officeDocument/2006/relationships/presProps" Target="presProps.xml" Id="rId39" /><Relationship Type="http://schemas.openxmlformats.org/officeDocument/2006/relationships/slide" Target="slides/slide20.xml" Id="rId21" /><Relationship Type="http://schemas.openxmlformats.org/officeDocument/2006/relationships/slide" Target="slides/slide33.xml" Id="rId34" /><Relationship Type="http://schemas.openxmlformats.org/officeDocument/2006/relationships/tableStyles" Target="tableStyles.xml" Id="rId42" /><Relationship Type="http://schemas.openxmlformats.org/officeDocument/2006/relationships/slide" Target="slides/slide6.xml" Id="rId7" /><Relationship Type="http://schemas.openxmlformats.org/officeDocument/2006/relationships/slide" Target="slides/slide1.xml" Id="rId2" /><Relationship Type="http://schemas.openxmlformats.org/officeDocument/2006/relationships/slide" Target="slides/slide15.xml" Id="rId16" /><Relationship Type="http://schemas.openxmlformats.org/officeDocument/2006/relationships/slide" Target="slides/slide19.xml" Id="rId20" /><Relationship Type="http://schemas.openxmlformats.org/officeDocument/2006/relationships/slide" Target="slides/slide28.xml" Id="rId29" /><Relationship Type="http://schemas.openxmlformats.org/officeDocument/2006/relationships/theme" Target="theme/theme1.xml" Id="rId41" /><Relationship Type="http://schemas.openxmlformats.org/officeDocument/2006/relationships/slideMaster" Target="slideMasters/slideMaster1.xml" Id="rId1" /><Relationship Type="http://schemas.openxmlformats.org/officeDocument/2006/relationships/slide" Target="slides/slide5.xml" Id="rId6" /><Relationship Type="http://schemas.openxmlformats.org/officeDocument/2006/relationships/slide" Target="slides/slide10.xml" Id="rId11" /><Relationship Type="http://schemas.openxmlformats.org/officeDocument/2006/relationships/slide" Target="slides/slide23.xml" Id="rId24" /><Relationship Type="http://schemas.openxmlformats.org/officeDocument/2006/relationships/slide" Target="slides/slide31.xml" Id="rId32" /><Relationship Type="http://schemas.openxmlformats.org/officeDocument/2006/relationships/slide" Target="slides/slide36.xml" Id="rId37" /><Relationship Type="http://schemas.openxmlformats.org/officeDocument/2006/relationships/viewProps" Target="viewProps.xml" Id="rId40" /><Relationship Type="http://schemas.openxmlformats.org/officeDocument/2006/relationships/slide" Target="slides/slide4.xml" Id="rId5" /><Relationship Type="http://schemas.openxmlformats.org/officeDocument/2006/relationships/slide" Target="slides/slide14.xml" Id="rId15" /><Relationship Type="http://schemas.openxmlformats.org/officeDocument/2006/relationships/slide" Target="slides/slide22.xml" Id="rId23" /><Relationship Type="http://schemas.openxmlformats.org/officeDocument/2006/relationships/slide" Target="slides/slide27.xml" Id="rId28" /><Relationship Type="http://schemas.openxmlformats.org/officeDocument/2006/relationships/slide" Target="slides/slide35.xml" Id="rId36" /><Relationship Type="http://schemas.openxmlformats.org/officeDocument/2006/relationships/slide" Target="slides/slide9.xml" Id="rId10" /><Relationship Type="http://schemas.openxmlformats.org/officeDocument/2006/relationships/slide" Target="slides/slide18.xml" Id="rId19" /><Relationship Type="http://schemas.openxmlformats.org/officeDocument/2006/relationships/slide" Target="slides/slide30.xml" Id="rId31" /><Relationship Type="http://schemas.microsoft.com/office/2015/10/relationships/revisionInfo" Target="revisionInfo.xml" Id="rId44" /><Relationship Type="http://schemas.openxmlformats.org/officeDocument/2006/relationships/slide" Target="slides/slide3.xml" Id="rId4" /><Relationship Type="http://schemas.openxmlformats.org/officeDocument/2006/relationships/slide" Target="slides/slide8.xml" Id="rId9" /><Relationship Type="http://schemas.openxmlformats.org/officeDocument/2006/relationships/slide" Target="slides/slide13.xml" Id="rId14" /><Relationship Type="http://schemas.openxmlformats.org/officeDocument/2006/relationships/slide" Target="slides/slide21.xml" Id="rId22" /><Relationship Type="http://schemas.openxmlformats.org/officeDocument/2006/relationships/slide" Target="slides/slide26.xml" Id="rId27" /><Relationship Type="http://schemas.openxmlformats.org/officeDocument/2006/relationships/slide" Target="slides/slide29.xml" Id="rId30" /><Relationship Type="http://schemas.openxmlformats.org/officeDocument/2006/relationships/slide" Target="slides/slide34.xml" Id="rId35" /><Relationship Type="http://schemas.openxmlformats.org/officeDocument/2006/relationships/slide" Target="slides/slide7.xml" Id="rId8" /><Relationship Type="http://schemas.openxmlformats.org/officeDocument/2006/relationships/slide" Target="slides/slide2.xml" Id="rId3" /><Relationship Type="http://schemas.openxmlformats.org/officeDocument/2006/relationships/slide" Target="slides/slide11.xml" Id="rId12" /><Relationship Type="http://schemas.openxmlformats.org/officeDocument/2006/relationships/slide" Target="slides/slide16.xml" Id="rId17" /><Relationship Type="http://schemas.openxmlformats.org/officeDocument/2006/relationships/slide" Target="slides/slide24.xml" Id="rId25" /><Relationship Type="http://schemas.openxmlformats.org/officeDocument/2006/relationships/slide" Target="slides/slide32.xml" Id="rId33" /><Relationship Type="http://schemas.openxmlformats.org/officeDocument/2006/relationships/slide" Target="slides/slide37.xml" Id="rId38" 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9472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032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258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220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0801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6188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dirty="0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56993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2850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0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319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64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721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392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547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337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1513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186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3/1/2021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594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  <p:sldLayoutId id="2147483796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13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31.png"/><Relationship Id="rId12" Type="http://schemas.openxmlformats.org/officeDocument/2006/relationships/image" Target="../media/image34.sv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0.jpeg"/><Relationship Id="rId11" Type="http://schemas.openxmlformats.org/officeDocument/2006/relationships/image" Target="../media/image33.png"/><Relationship Id="rId5" Type="http://schemas.openxmlformats.org/officeDocument/2006/relationships/image" Target="../media/image29.jpeg"/><Relationship Id="rId10" Type="http://schemas.openxmlformats.org/officeDocument/2006/relationships/image" Target="../media/image9.svg"/><Relationship Id="rId4" Type="http://schemas.openxmlformats.org/officeDocument/2006/relationships/image" Target="../media/image28.jpeg"/><Relationship Id="rId9" Type="http://schemas.openxmlformats.org/officeDocument/2006/relationships/image" Target="../media/image8.png"/><Relationship Id="rId14" Type="http://schemas.openxmlformats.org/officeDocument/2006/relationships/image" Target="../media/image11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Relationship Id="rId9" Type="http://schemas.openxmlformats.org/officeDocument/2006/relationships/image" Target="../media/image68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svg"/><Relationship Id="rId3" Type="http://schemas.openxmlformats.org/officeDocument/2006/relationships/image" Target="../media/image2.png"/><Relationship Id="rId7" Type="http://schemas.openxmlformats.org/officeDocument/2006/relationships/image" Target="../media/image7.jpeg"/><Relationship Id="rId12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sv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6">
            <a:extLst>
              <a:ext uri="{FF2B5EF4-FFF2-40B4-BE49-F238E27FC236}">
                <a16:creationId xmlns:a16="http://schemas.microsoft.com/office/drawing/2014/main" id="{C04F8797-ED77-4C70-AAEA-0DE48267C2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3" name="Freeform: Shape 8">
            <a:extLst>
              <a:ext uri="{FF2B5EF4-FFF2-40B4-BE49-F238E27FC236}">
                <a16:creationId xmlns:a16="http://schemas.microsoft.com/office/drawing/2014/main" id="{CAD06229-FEB7-4CC9-8BE7-1A9457B9C6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5322895"/>
          </a:xfrm>
          <a:custGeom>
            <a:avLst/>
            <a:gdLst>
              <a:gd name="connsiteX0" fmla="*/ 0 w 12192000"/>
              <a:gd name="connsiteY0" fmla="*/ 0 h 5322895"/>
              <a:gd name="connsiteX1" fmla="*/ 12192000 w 12192000"/>
              <a:gd name="connsiteY1" fmla="*/ 0 h 5322895"/>
              <a:gd name="connsiteX2" fmla="*/ 12192000 w 12192000"/>
              <a:gd name="connsiteY2" fmla="*/ 213719 h 5322895"/>
              <a:gd name="connsiteX3" fmla="*/ 12192000 w 12192000"/>
              <a:gd name="connsiteY3" fmla="*/ 471948 h 5322895"/>
              <a:gd name="connsiteX4" fmla="*/ 12192000 w 12192000"/>
              <a:gd name="connsiteY4" fmla="*/ 3571886 h 5322895"/>
              <a:gd name="connsiteX5" fmla="*/ 12192000 w 12192000"/>
              <a:gd name="connsiteY5" fmla="*/ 3753332 h 5322895"/>
              <a:gd name="connsiteX6" fmla="*/ 12192000 w 12192000"/>
              <a:gd name="connsiteY6" fmla="*/ 4806077 h 5322895"/>
              <a:gd name="connsiteX7" fmla="*/ 11957522 w 12192000"/>
              <a:gd name="connsiteY7" fmla="*/ 4849979 h 5322895"/>
              <a:gd name="connsiteX8" fmla="*/ 11679973 w 12192000"/>
              <a:gd name="connsiteY8" fmla="*/ 4899723 h 5322895"/>
              <a:gd name="connsiteX9" fmla="*/ 11401197 w 12192000"/>
              <a:gd name="connsiteY9" fmla="*/ 4948416 h 5322895"/>
              <a:gd name="connsiteX10" fmla="*/ 11121192 w 12192000"/>
              <a:gd name="connsiteY10" fmla="*/ 4990102 h 5322895"/>
              <a:gd name="connsiteX11" fmla="*/ 10842416 w 12192000"/>
              <a:gd name="connsiteY11" fmla="*/ 5032139 h 5322895"/>
              <a:gd name="connsiteX12" fmla="*/ 10562411 w 12192000"/>
              <a:gd name="connsiteY12" fmla="*/ 5071374 h 5322895"/>
              <a:gd name="connsiteX13" fmla="*/ 10286091 w 12192000"/>
              <a:gd name="connsiteY13" fmla="*/ 5105003 h 5322895"/>
              <a:gd name="connsiteX14" fmla="*/ 10006086 w 12192000"/>
              <a:gd name="connsiteY14" fmla="*/ 5136881 h 5322895"/>
              <a:gd name="connsiteX15" fmla="*/ 9727310 w 12192000"/>
              <a:gd name="connsiteY15" fmla="*/ 5165957 h 5322895"/>
              <a:gd name="connsiteX16" fmla="*/ 9453445 w 12192000"/>
              <a:gd name="connsiteY16" fmla="*/ 5191179 h 5322895"/>
              <a:gd name="connsiteX17" fmla="*/ 9175897 w 12192000"/>
              <a:gd name="connsiteY17" fmla="*/ 5216401 h 5322895"/>
              <a:gd name="connsiteX18" fmla="*/ 8902033 w 12192000"/>
              <a:gd name="connsiteY18" fmla="*/ 5237420 h 5322895"/>
              <a:gd name="connsiteX19" fmla="*/ 8628169 w 12192000"/>
              <a:gd name="connsiteY19" fmla="*/ 5253884 h 5322895"/>
              <a:gd name="connsiteX20" fmla="*/ 8355533 w 12192000"/>
              <a:gd name="connsiteY20" fmla="*/ 5271050 h 5322895"/>
              <a:gd name="connsiteX21" fmla="*/ 8085353 w 12192000"/>
              <a:gd name="connsiteY21" fmla="*/ 5285412 h 5322895"/>
              <a:gd name="connsiteX22" fmla="*/ 7817629 w 12192000"/>
              <a:gd name="connsiteY22" fmla="*/ 5295571 h 5322895"/>
              <a:gd name="connsiteX23" fmla="*/ 7549905 w 12192000"/>
              <a:gd name="connsiteY23" fmla="*/ 5304329 h 5322895"/>
              <a:gd name="connsiteX24" fmla="*/ 7284638 w 12192000"/>
              <a:gd name="connsiteY24" fmla="*/ 5312736 h 5322895"/>
              <a:gd name="connsiteX25" fmla="*/ 7023055 w 12192000"/>
              <a:gd name="connsiteY25" fmla="*/ 5316590 h 5322895"/>
              <a:gd name="connsiteX26" fmla="*/ 6761472 w 12192000"/>
              <a:gd name="connsiteY26" fmla="*/ 5320793 h 5322895"/>
              <a:gd name="connsiteX27" fmla="*/ 6503573 w 12192000"/>
              <a:gd name="connsiteY27" fmla="*/ 5322895 h 5322895"/>
              <a:gd name="connsiteX28" fmla="*/ 6248130 w 12192000"/>
              <a:gd name="connsiteY28" fmla="*/ 5320793 h 5322895"/>
              <a:gd name="connsiteX29" fmla="*/ 5995144 w 12192000"/>
              <a:gd name="connsiteY29" fmla="*/ 5320793 h 5322895"/>
              <a:gd name="connsiteX30" fmla="*/ 5744613 w 12192000"/>
              <a:gd name="connsiteY30" fmla="*/ 5316590 h 5322895"/>
              <a:gd name="connsiteX31" fmla="*/ 5498995 w 12192000"/>
              <a:gd name="connsiteY31" fmla="*/ 5310284 h 5322895"/>
              <a:gd name="connsiteX32" fmla="*/ 5255834 w 12192000"/>
              <a:gd name="connsiteY32" fmla="*/ 5304329 h 5322895"/>
              <a:gd name="connsiteX33" fmla="*/ 5017584 w 12192000"/>
              <a:gd name="connsiteY33" fmla="*/ 5297673 h 5322895"/>
              <a:gd name="connsiteX34" fmla="*/ 4780562 w 12192000"/>
              <a:gd name="connsiteY34" fmla="*/ 5287514 h 5322895"/>
              <a:gd name="connsiteX35" fmla="*/ 4547227 w 12192000"/>
              <a:gd name="connsiteY35" fmla="*/ 5276654 h 5322895"/>
              <a:gd name="connsiteX36" fmla="*/ 4318800 w 12192000"/>
              <a:gd name="connsiteY36" fmla="*/ 5266846 h 5322895"/>
              <a:gd name="connsiteX37" fmla="*/ 3873004 w 12192000"/>
              <a:gd name="connsiteY37" fmla="*/ 5239171 h 5322895"/>
              <a:gd name="connsiteX38" fmla="*/ 3445628 w 12192000"/>
              <a:gd name="connsiteY38" fmla="*/ 5209746 h 5322895"/>
              <a:gd name="connsiteX39" fmla="*/ 3035446 w 12192000"/>
              <a:gd name="connsiteY39" fmla="*/ 5178918 h 5322895"/>
              <a:gd name="connsiteX40" fmla="*/ 2647370 w 12192000"/>
              <a:gd name="connsiteY40" fmla="*/ 5144939 h 5322895"/>
              <a:gd name="connsiteX41" fmla="*/ 2276487 w 12192000"/>
              <a:gd name="connsiteY41" fmla="*/ 5109557 h 5322895"/>
              <a:gd name="connsiteX42" fmla="*/ 1932621 w 12192000"/>
              <a:gd name="connsiteY42" fmla="*/ 5071374 h 5322895"/>
              <a:gd name="connsiteX43" fmla="*/ 1609634 w 12192000"/>
              <a:gd name="connsiteY43" fmla="*/ 5033891 h 5322895"/>
              <a:gd name="connsiteX44" fmla="*/ 1312435 w 12192000"/>
              <a:gd name="connsiteY44" fmla="*/ 4996408 h 5322895"/>
              <a:gd name="connsiteX45" fmla="*/ 1039799 w 12192000"/>
              <a:gd name="connsiteY45" fmla="*/ 4961027 h 5322895"/>
              <a:gd name="connsiteX46" fmla="*/ 797865 w 12192000"/>
              <a:gd name="connsiteY46" fmla="*/ 4927397 h 5322895"/>
              <a:gd name="connsiteX47" fmla="*/ 579265 w 12192000"/>
              <a:gd name="connsiteY47" fmla="*/ 4895519 h 5322895"/>
              <a:gd name="connsiteX48" fmla="*/ 395052 w 12192000"/>
              <a:gd name="connsiteY48" fmla="*/ 4868896 h 5322895"/>
              <a:gd name="connsiteX49" fmla="*/ 240312 w 12192000"/>
              <a:gd name="connsiteY49" fmla="*/ 4843673 h 5322895"/>
              <a:gd name="connsiteX50" fmla="*/ 27853 w 12192000"/>
              <a:gd name="connsiteY50" fmla="*/ 4807592 h 5322895"/>
              <a:gd name="connsiteX51" fmla="*/ 0 w 12192000"/>
              <a:gd name="connsiteY51" fmla="*/ 4802879 h 5322895"/>
              <a:gd name="connsiteX52" fmla="*/ 0 w 12192000"/>
              <a:gd name="connsiteY52" fmla="*/ 3753332 h 5322895"/>
              <a:gd name="connsiteX53" fmla="*/ 0 w 12192000"/>
              <a:gd name="connsiteY53" fmla="*/ 3571886 h 5322895"/>
              <a:gd name="connsiteX54" fmla="*/ 0 w 12192000"/>
              <a:gd name="connsiteY54" fmla="*/ 471948 h 5322895"/>
              <a:gd name="connsiteX55" fmla="*/ 0 w 12192000"/>
              <a:gd name="connsiteY55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12192000" h="5322895">
                <a:moveTo>
                  <a:pt x="0" y="0"/>
                </a:moveTo>
                <a:lnTo>
                  <a:pt x="12192000" y="0"/>
                </a:lnTo>
                <a:lnTo>
                  <a:pt x="12192000" y="213719"/>
                </a:lnTo>
                <a:lnTo>
                  <a:pt x="12192000" y="471948"/>
                </a:lnTo>
                <a:lnTo>
                  <a:pt x="12192000" y="3571886"/>
                </a:lnTo>
                <a:lnTo>
                  <a:pt x="12192000" y="3753332"/>
                </a:lnTo>
                <a:lnTo>
                  <a:pt x="12192000" y="4806077"/>
                </a:lnTo>
                <a:lnTo>
                  <a:pt x="11957522" y="4849979"/>
                </a:lnTo>
                <a:lnTo>
                  <a:pt x="11679973" y="4899723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0562" y="5287514"/>
                </a:lnTo>
                <a:lnTo>
                  <a:pt x="4547227" y="5276654"/>
                </a:lnTo>
                <a:lnTo>
                  <a:pt x="4318800" y="5266846"/>
                </a:lnTo>
                <a:lnTo>
                  <a:pt x="3873004" y="5239171"/>
                </a:lnTo>
                <a:lnTo>
                  <a:pt x="3445628" y="5209746"/>
                </a:lnTo>
                <a:lnTo>
                  <a:pt x="3035446" y="5178918"/>
                </a:lnTo>
                <a:lnTo>
                  <a:pt x="2647370" y="5144939"/>
                </a:lnTo>
                <a:lnTo>
                  <a:pt x="2276487" y="5109557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  <a:ln w="444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10">
            <a:extLst>
              <a:ext uri="{FF2B5EF4-FFF2-40B4-BE49-F238E27FC236}">
                <a16:creationId xmlns:a16="http://schemas.microsoft.com/office/drawing/2014/main" id="{42B44E02-2041-49BE-AF61-F91454DC3A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549" r="62095"/>
          <a:stretch/>
        </p:blipFill>
        <p:spPr>
          <a:xfrm flipH="1">
            <a:off x="8948814" y="3265714"/>
            <a:ext cx="3243185" cy="1898718"/>
          </a:xfrm>
          <a:custGeom>
            <a:avLst/>
            <a:gdLst>
              <a:gd name="connsiteX0" fmla="*/ 220380 w 3243185"/>
              <a:gd name="connsiteY0" fmla="*/ 404386 h 1898718"/>
              <a:gd name="connsiteX1" fmla="*/ 278149 w 3243185"/>
              <a:gd name="connsiteY1" fmla="*/ 410805 h 1898718"/>
              <a:gd name="connsiteX2" fmla="*/ 297405 w 3243185"/>
              <a:gd name="connsiteY2" fmla="*/ 423642 h 1898718"/>
              <a:gd name="connsiteX3" fmla="*/ 316662 w 3243185"/>
              <a:gd name="connsiteY3" fmla="*/ 430061 h 1898718"/>
              <a:gd name="connsiteX4" fmla="*/ 355175 w 3243185"/>
              <a:gd name="connsiteY4" fmla="*/ 455737 h 1898718"/>
              <a:gd name="connsiteX5" fmla="*/ 406525 w 3243185"/>
              <a:gd name="connsiteY5" fmla="*/ 468574 h 1898718"/>
              <a:gd name="connsiteX6" fmla="*/ 425782 w 3243185"/>
              <a:gd name="connsiteY6" fmla="*/ 481412 h 1898718"/>
              <a:gd name="connsiteX7" fmla="*/ 445038 w 3243185"/>
              <a:gd name="connsiteY7" fmla="*/ 487831 h 1898718"/>
              <a:gd name="connsiteX8" fmla="*/ 483551 w 3243185"/>
              <a:gd name="connsiteY8" fmla="*/ 526344 h 1898718"/>
              <a:gd name="connsiteX9" fmla="*/ 483551 w 3243185"/>
              <a:gd name="connsiteY9" fmla="*/ 609788 h 1898718"/>
              <a:gd name="connsiteX10" fmla="*/ 445038 w 3243185"/>
              <a:gd name="connsiteY10" fmla="*/ 635464 h 1898718"/>
              <a:gd name="connsiteX11" fmla="*/ 246055 w 3243185"/>
              <a:gd name="connsiteY11" fmla="*/ 629045 h 1898718"/>
              <a:gd name="connsiteX12" fmla="*/ 233217 w 3243185"/>
              <a:gd name="connsiteY12" fmla="*/ 609788 h 1898718"/>
              <a:gd name="connsiteX13" fmla="*/ 213961 w 3243185"/>
              <a:gd name="connsiteY13" fmla="*/ 603370 h 1898718"/>
              <a:gd name="connsiteX14" fmla="*/ 188285 w 3243185"/>
              <a:gd name="connsiteY14" fmla="*/ 564857 h 1898718"/>
              <a:gd name="connsiteX15" fmla="*/ 175448 w 3243185"/>
              <a:gd name="connsiteY15" fmla="*/ 526344 h 1898718"/>
              <a:gd name="connsiteX16" fmla="*/ 220380 w 3243185"/>
              <a:gd name="connsiteY16" fmla="*/ 404386 h 1898718"/>
              <a:gd name="connsiteX17" fmla="*/ 3243185 w 3243185"/>
              <a:gd name="connsiteY17" fmla="*/ 0 h 1898718"/>
              <a:gd name="connsiteX18" fmla="*/ 2298567 w 3243185"/>
              <a:gd name="connsiteY18" fmla="*/ 0 h 1898718"/>
              <a:gd name="connsiteX19" fmla="*/ 2293659 w 3243185"/>
              <a:gd name="connsiteY19" fmla="*/ 51351 h 1898718"/>
              <a:gd name="connsiteX20" fmla="*/ 2274403 w 3243185"/>
              <a:gd name="connsiteY20" fmla="*/ 83445 h 1898718"/>
              <a:gd name="connsiteX21" fmla="*/ 2248728 w 3243185"/>
              <a:gd name="connsiteY21" fmla="*/ 121958 h 1898718"/>
              <a:gd name="connsiteX22" fmla="*/ 2203796 w 3243185"/>
              <a:gd name="connsiteY22" fmla="*/ 166890 h 1898718"/>
              <a:gd name="connsiteX23" fmla="*/ 2178121 w 3243185"/>
              <a:gd name="connsiteY23" fmla="*/ 173308 h 1898718"/>
              <a:gd name="connsiteX24" fmla="*/ 2126770 w 3243185"/>
              <a:gd name="connsiteY24" fmla="*/ 211821 h 1898718"/>
              <a:gd name="connsiteX25" fmla="*/ 2081838 w 3243185"/>
              <a:gd name="connsiteY25" fmla="*/ 237497 h 1898718"/>
              <a:gd name="connsiteX26" fmla="*/ 2043325 w 3243185"/>
              <a:gd name="connsiteY26" fmla="*/ 250334 h 1898718"/>
              <a:gd name="connsiteX27" fmla="*/ 1972718 w 3243185"/>
              <a:gd name="connsiteY27" fmla="*/ 288847 h 1898718"/>
              <a:gd name="connsiteX28" fmla="*/ 1940624 w 3243185"/>
              <a:gd name="connsiteY28" fmla="*/ 295266 h 1898718"/>
              <a:gd name="connsiteX29" fmla="*/ 1914949 w 3243185"/>
              <a:gd name="connsiteY29" fmla="*/ 308104 h 1898718"/>
              <a:gd name="connsiteX30" fmla="*/ 1895693 w 3243185"/>
              <a:gd name="connsiteY30" fmla="*/ 320941 h 1898718"/>
              <a:gd name="connsiteX31" fmla="*/ 1870017 w 3243185"/>
              <a:gd name="connsiteY31" fmla="*/ 327360 h 1898718"/>
              <a:gd name="connsiteX32" fmla="*/ 1831504 w 3243185"/>
              <a:gd name="connsiteY32" fmla="*/ 340198 h 1898718"/>
              <a:gd name="connsiteX33" fmla="*/ 1780154 w 3243185"/>
              <a:gd name="connsiteY33" fmla="*/ 353035 h 1898718"/>
              <a:gd name="connsiteX34" fmla="*/ 1760897 w 3243185"/>
              <a:gd name="connsiteY34" fmla="*/ 359454 h 1898718"/>
              <a:gd name="connsiteX35" fmla="*/ 1683871 w 3243185"/>
              <a:gd name="connsiteY35" fmla="*/ 397967 h 1898718"/>
              <a:gd name="connsiteX36" fmla="*/ 1632521 w 3243185"/>
              <a:gd name="connsiteY36" fmla="*/ 410805 h 1898718"/>
              <a:gd name="connsiteX37" fmla="*/ 1594008 w 3243185"/>
              <a:gd name="connsiteY37" fmla="*/ 423642 h 1898718"/>
              <a:gd name="connsiteX38" fmla="*/ 1568333 w 3243185"/>
              <a:gd name="connsiteY38" fmla="*/ 430061 h 1898718"/>
              <a:gd name="connsiteX39" fmla="*/ 1542657 w 3243185"/>
              <a:gd name="connsiteY39" fmla="*/ 442899 h 1898718"/>
              <a:gd name="connsiteX40" fmla="*/ 1516982 w 3243185"/>
              <a:gd name="connsiteY40" fmla="*/ 449318 h 1898718"/>
              <a:gd name="connsiteX41" fmla="*/ 1497725 w 3243185"/>
              <a:gd name="connsiteY41" fmla="*/ 455737 h 1898718"/>
              <a:gd name="connsiteX42" fmla="*/ 1452794 w 3243185"/>
              <a:gd name="connsiteY42" fmla="*/ 468574 h 1898718"/>
              <a:gd name="connsiteX43" fmla="*/ 1433537 w 3243185"/>
              <a:gd name="connsiteY43" fmla="*/ 481412 h 1898718"/>
              <a:gd name="connsiteX44" fmla="*/ 1369349 w 3243185"/>
              <a:gd name="connsiteY44" fmla="*/ 494250 h 1898718"/>
              <a:gd name="connsiteX45" fmla="*/ 1324417 w 3243185"/>
              <a:gd name="connsiteY45" fmla="*/ 519925 h 1898718"/>
              <a:gd name="connsiteX46" fmla="*/ 1285904 w 3243185"/>
              <a:gd name="connsiteY46" fmla="*/ 539181 h 1898718"/>
              <a:gd name="connsiteX47" fmla="*/ 1247391 w 3243185"/>
              <a:gd name="connsiteY47" fmla="*/ 545600 h 1898718"/>
              <a:gd name="connsiteX48" fmla="*/ 1176784 w 3243185"/>
              <a:gd name="connsiteY48" fmla="*/ 564857 h 1898718"/>
              <a:gd name="connsiteX49" fmla="*/ 907194 w 3243185"/>
              <a:gd name="connsiteY49" fmla="*/ 577694 h 1898718"/>
              <a:gd name="connsiteX50" fmla="*/ 881518 w 3243185"/>
              <a:gd name="connsiteY50" fmla="*/ 584113 h 1898718"/>
              <a:gd name="connsiteX51" fmla="*/ 656860 w 3243185"/>
              <a:gd name="connsiteY51" fmla="*/ 577694 h 1898718"/>
              <a:gd name="connsiteX52" fmla="*/ 637603 w 3243185"/>
              <a:gd name="connsiteY52" fmla="*/ 558438 h 1898718"/>
              <a:gd name="connsiteX53" fmla="*/ 618347 w 3243185"/>
              <a:gd name="connsiteY53" fmla="*/ 519925 h 1898718"/>
              <a:gd name="connsiteX54" fmla="*/ 599090 w 3243185"/>
              <a:gd name="connsiteY54" fmla="*/ 500668 h 1898718"/>
              <a:gd name="connsiteX55" fmla="*/ 566996 w 3243185"/>
              <a:gd name="connsiteY55" fmla="*/ 474993 h 1898718"/>
              <a:gd name="connsiteX56" fmla="*/ 560577 w 3243185"/>
              <a:gd name="connsiteY56" fmla="*/ 455737 h 1898718"/>
              <a:gd name="connsiteX57" fmla="*/ 522064 w 3243185"/>
              <a:gd name="connsiteY57" fmla="*/ 436480 h 1898718"/>
              <a:gd name="connsiteX58" fmla="*/ 502808 w 3243185"/>
              <a:gd name="connsiteY58" fmla="*/ 423642 h 1898718"/>
              <a:gd name="connsiteX59" fmla="*/ 464295 w 3243185"/>
              <a:gd name="connsiteY59" fmla="*/ 410805 h 1898718"/>
              <a:gd name="connsiteX60" fmla="*/ 445038 w 3243185"/>
              <a:gd name="connsiteY60" fmla="*/ 397967 h 1898718"/>
              <a:gd name="connsiteX61" fmla="*/ 374431 w 3243185"/>
              <a:gd name="connsiteY61" fmla="*/ 391548 h 1898718"/>
              <a:gd name="connsiteX62" fmla="*/ 329500 w 3243185"/>
              <a:gd name="connsiteY62" fmla="*/ 372292 h 1898718"/>
              <a:gd name="connsiteX63" fmla="*/ 310243 w 3243185"/>
              <a:gd name="connsiteY63" fmla="*/ 365873 h 1898718"/>
              <a:gd name="connsiteX64" fmla="*/ 271730 w 3243185"/>
              <a:gd name="connsiteY64" fmla="*/ 340198 h 1898718"/>
              <a:gd name="connsiteX65" fmla="*/ 239636 w 3243185"/>
              <a:gd name="connsiteY65" fmla="*/ 301685 h 1898718"/>
              <a:gd name="connsiteX66" fmla="*/ 201123 w 3243185"/>
              <a:gd name="connsiteY66" fmla="*/ 269591 h 1898718"/>
              <a:gd name="connsiteX67" fmla="*/ 149773 w 3243185"/>
              <a:gd name="connsiteY67" fmla="*/ 224659 h 1898718"/>
              <a:gd name="connsiteX68" fmla="*/ 111260 w 3243185"/>
              <a:gd name="connsiteY68" fmla="*/ 211821 h 1898718"/>
              <a:gd name="connsiteX69" fmla="*/ 92003 w 3243185"/>
              <a:gd name="connsiteY69" fmla="*/ 205402 h 1898718"/>
              <a:gd name="connsiteX70" fmla="*/ 72747 w 3243185"/>
              <a:gd name="connsiteY70" fmla="*/ 192565 h 1898718"/>
              <a:gd name="connsiteX71" fmla="*/ 34234 w 3243185"/>
              <a:gd name="connsiteY71" fmla="*/ 160471 h 1898718"/>
              <a:gd name="connsiteX72" fmla="*/ 8558 w 3243185"/>
              <a:gd name="connsiteY72" fmla="*/ 121958 h 1898718"/>
              <a:gd name="connsiteX73" fmla="*/ 11877 w 3243185"/>
              <a:gd name="connsiteY73" fmla="*/ 15345 h 1898718"/>
              <a:gd name="connsiteX74" fmla="*/ 16098 w 3243185"/>
              <a:gd name="connsiteY74" fmla="*/ 0 h 1898718"/>
              <a:gd name="connsiteX75" fmla="*/ 0 w 3243185"/>
              <a:gd name="connsiteY75" fmla="*/ 0 h 1898718"/>
              <a:gd name="connsiteX76" fmla="*/ 0 w 3243185"/>
              <a:gd name="connsiteY76" fmla="*/ 1540363 h 1898718"/>
              <a:gd name="connsiteX77" fmla="*/ 234477 w 3243185"/>
              <a:gd name="connsiteY77" fmla="*/ 1584265 h 1898718"/>
              <a:gd name="connsiteX78" fmla="*/ 512026 w 3243185"/>
              <a:gd name="connsiteY78" fmla="*/ 1634009 h 1898718"/>
              <a:gd name="connsiteX79" fmla="*/ 790802 w 3243185"/>
              <a:gd name="connsiteY79" fmla="*/ 1682702 h 1898718"/>
              <a:gd name="connsiteX80" fmla="*/ 1070807 w 3243185"/>
              <a:gd name="connsiteY80" fmla="*/ 1724388 h 1898718"/>
              <a:gd name="connsiteX81" fmla="*/ 1349583 w 3243185"/>
              <a:gd name="connsiteY81" fmla="*/ 1766425 h 1898718"/>
              <a:gd name="connsiteX82" fmla="*/ 1629588 w 3243185"/>
              <a:gd name="connsiteY82" fmla="*/ 1805660 h 1898718"/>
              <a:gd name="connsiteX83" fmla="*/ 1905908 w 3243185"/>
              <a:gd name="connsiteY83" fmla="*/ 1839289 h 1898718"/>
              <a:gd name="connsiteX84" fmla="*/ 2185913 w 3243185"/>
              <a:gd name="connsiteY84" fmla="*/ 1871167 h 1898718"/>
              <a:gd name="connsiteX85" fmla="*/ 2450068 w 3243185"/>
              <a:gd name="connsiteY85" fmla="*/ 1898718 h 1898718"/>
              <a:gd name="connsiteX86" fmla="*/ 3243185 w 3243185"/>
              <a:gd name="connsiteY86" fmla="*/ 1898718 h 18987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3243185" h="1898718">
                <a:moveTo>
                  <a:pt x="220380" y="404386"/>
                </a:moveTo>
                <a:cubicBezTo>
                  <a:pt x="239636" y="406526"/>
                  <a:pt x="259352" y="406106"/>
                  <a:pt x="278149" y="410805"/>
                </a:cubicBezTo>
                <a:cubicBezTo>
                  <a:pt x="285633" y="412676"/>
                  <a:pt x="290505" y="420192"/>
                  <a:pt x="297405" y="423642"/>
                </a:cubicBezTo>
                <a:cubicBezTo>
                  <a:pt x="303457" y="426669"/>
                  <a:pt x="310747" y="426775"/>
                  <a:pt x="316662" y="430061"/>
                </a:cubicBezTo>
                <a:cubicBezTo>
                  <a:pt x="330149" y="437554"/>
                  <a:pt x="340537" y="450857"/>
                  <a:pt x="355175" y="455737"/>
                </a:cubicBezTo>
                <a:cubicBezTo>
                  <a:pt x="384781" y="465606"/>
                  <a:pt x="367797" y="460829"/>
                  <a:pt x="406525" y="468574"/>
                </a:cubicBezTo>
                <a:cubicBezTo>
                  <a:pt x="412944" y="472853"/>
                  <a:pt x="418882" y="477962"/>
                  <a:pt x="425782" y="481412"/>
                </a:cubicBezTo>
                <a:cubicBezTo>
                  <a:pt x="431834" y="484438"/>
                  <a:pt x="439698" y="483676"/>
                  <a:pt x="445038" y="487831"/>
                </a:cubicBezTo>
                <a:cubicBezTo>
                  <a:pt x="459369" y="498977"/>
                  <a:pt x="483551" y="526344"/>
                  <a:pt x="483551" y="526344"/>
                </a:cubicBezTo>
                <a:cubicBezTo>
                  <a:pt x="493199" y="555288"/>
                  <a:pt x="501991" y="572910"/>
                  <a:pt x="483551" y="609788"/>
                </a:cubicBezTo>
                <a:cubicBezTo>
                  <a:pt x="476651" y="623588"/>
                  <a:pt x="445038" y="635464"/>
                  <a:pt x="445038" y="635464"/>
                </a:cubicBezTo>
                <a:cubicBezTo>
                  <a:pt x="378711" y="633324"/>
                  <a:pt x="311935" y="637030"/>
                  <a:pt x="246055" y="629045"/>
                </a:cubicBezTo>
                <a:cubicBezTo>
                  <a:pt x="238396" y="628117"/>
                  <a:pt x="239242" y="614607"/>
                  <a:pt x="233217" y="609788"/>
                </a:cubicBezTo>
                <a:cubicBezTo>
                  <a:pt x="227934" y="605562"/>
                  <a:pt x="220380" y="605509"/>
                  <a:pt x="213961" y="603370"/>
                </a:cubicBezTo>
                <a:cubicBezTo>
                  <a:pt x="205402" y="590532"/>
                  <a:pt x="193165" y="579494"/>
                  <a:pt x="188285" y="564857"/>
                </a:cubicBezTo>
                <a:lnTo>
                  <a:pt x="175448" y="526344"/>
                </a:lnTo>
                <a:cubicBezTo>
                  <a:pt x="182293" y="423657"/>
                  <a:pt x="212891" y="424712"/>
                  <a:pt x="220380" y="404386"/>
                </a:cubicBezTo>
                <a:close/>
                <a:moveTo>
                  <a:pt x="3243185" y="0"/>
                </a:moveTo>
                <a:lnTo>
                  <a:pt x="2298567" y="0"/>
                </a:lnTo>
                <a:lnTo>
                  <a:pt x="2293659" y="51351"/>
                </a:lnTo>
                <a:cubicBezTo>
                  <a:pt x="2291895" y="63701"/>
                  <a:pt x="2281101" y="72919"/>
                  <a:pt x="2274403" y="83445"/>
                </a:cubicBezTo>
                <a:cubicBezTo>
                  <a:pt x="2266120" y="96461"/>
                  <a:pt x="2257985" y="109614"/>
                  <a:pt x="2248728" y="121958"/>
                </a:cubicBezTo>
                <a:cubicBezTo>
                  <a:pt x="2233323" y="142498"/>
                  <a:pt x="2227760" y="154908"/>
                  <a:pt x="2203796" y="166890"/>
                </a:cubicBezTo>
                <a:cubicBezTo>
                  <a:pt x="2195906" y="170835"/>
                  <a:pt x="2186679" y="171169"/>
                  <a:pt x="2178121" y="173308"/>
                </a:cubicBezTo>
                <a:cubicBezTo>
                  <a:pt x="2148108" y="203321"/>
                  <a:pt x="2169307" y="185236"/>
                  <a:pt x="2126770" y="211821"/>
                </a:cubicBezTo>
                <a:cubicBezTo>
                  <a:pt x="2106184" y="224688"/>
                  <a:pt x="2106188" y="227757"/>
                  <a:pt x="2081838" y="237497"/>
                </a:cubicBezTo>
                <a:cubicBezTo>
                  <a:pt x="2069275" y="242522"/>
                  <a:pt x="2054585" y="242828"/>
                  <a:pt x="2043325" y="250334"/>
                </a:cubicBezTo>
                <a:cubicBezTo>
                  <a:pt x="2023241" y="263724"/>
                  <a:pt x="1993522" y="284687"/>
                  <a:pt x="1972718" y="288847"/>
                </a:cubicBezTo>
                <a:lnTo>
                  <a:pt x="1940624" y="295266"/>
                </a:lnTo>
                <a:cubicBezTo>
                  <a:pt x="1932066" y="299545"/>
                  <a:pt x="1923257" y="303356"/>
                  <a:pt x="1914949" y="308104"/>
                </a:cubicBezTo>
                <a:cubicBezTo>
                  <a:pt x="1908251" y="311931"/>
                  <a:pt x="1902783" y="317902"/>
                  <a:pt x="1895693" y="320941"/>
                </a:cubicBezTo>
                <a:cubicBezTo>
                  <a:pt x="1887584" y="324416"/>
                  <a:pt x="1878467" y="324825"/>
                  <a:pt x="1870017" y="327360"/>
                </a:cubicBezTo>
                <a:cubicBezTo>
                  <a:pt x="1857056" y="331248"/>
                  <a:pt x="1844633" y="336916"/>
                  <a:pt x="1831504" y="340198"/>
                </a:cubicBezTo>
                <a:cubicBezTo>
                  <a:pt x="1814387" y="344477"/>
                  <a:pt x="1796892" y="347456"/>
                  <a:pt x="1780154" y="353035"/>
                </a:cubicBezTo>
                <a:cubicBezTo>
                  <a:pt x="1773735" y="355175"/>
                  <a:pt x="1766812" y="356168"/>
                  <a:pt x="1760897" y="359454"/>
                </a:cubicBezTo>
                <a:cubicBezTo>
                  <a:pt x="1709553" y="387979"/>
                  <a:pt x="1738400" y="384335"/>
                  <a:pt x="1683871" y="397967"/>
                </a:cubicBezTo>
                <a:cubicBezTo>
                  <a:pt x="1666755" y="402246"/>
                  <a:pt x="1649259" y="405226"/>
                  <a:pt x="1632521" y="410805"/>
                </a:cubicBezTo>
                <a:cubicBezTo>
                  <a:pt x="1619683" y="415084"/>
                  <a:pt x="1607136" y="420361"/>
                  <a:pt x="1594008" y="423642"/>
                </a:cubicBezTo>
                <a:cubicBezTo>
                  <a:pt x="1585449" y="425782"/>
                  <a:pt x="1576593" y="426964"/>
                  <a:pt x="1568333" y="430061"/>
                </a:cubicBezTo>
                <a:cubicBezTo>
                  <a:pt x="1559373" y="433421"/>
                  <a:pt x="1551617" y="439539"/>
                  <a:pt x="1542657" y="442899"/>
                </a:cubicBezTo>
                <a:cubicBezTo>
                  <a:pt x="1534397" y="445997"/>
                  <a:pt x="1525465" y="446895"/>
                  <a:pt x="1516982" y="449318"/>
                </a:cubicBezTo>
                <a:cubicBezTo>
                  <a:pt x="1510476" y="451177"/>
                  <a:pt x="1504231" y="453878"/>
                  <a:pt x="1497725" y="455737"/>
                </a:cubicBezTo>
                <a:cubicBezTo>
                  <a:pt x="1488128" y="458478"/>
                  <a:pt x="1463054" y="463444"/>
                  <a:pt x="1452794" y="468574"/>
                </a:cubicBezTo>
                <a:cubicBezTo>
                  <a:pt x="1445893" y="472024"/>
                  <a:pt x="1440911" y="479143"/>
                  <a:pt x="1433537" y="481412"/>
                </a:cubicBezTo>
                <a:cubicBezTo>
                  <a:pt x="1412682" y="487829"/>
                  <a:pt x="1369349" y="494250"/>
                  <a:pt x="1369349" y="494250"/>
                </a:cubicBezTo>
                <a:cubicBezTo>
                  <a:pt x="1307265" y="540813"/>
                  <a:pt x="1373427" y="495420"/>
                  <a:pt x="1324417" y="519925"/>
                </a:cubicBezTo>
                <a:cubicBezTo>
                  <a:pt x="1296720" y="533774"/>
                  <a:pt x="1314945" y="532728"/>
                  <a:pt x="1285904" y="539181"/>
                </a:cubicBezTo>
                <a:cubicBezTo>
                  <a:pt x="1273199" y="542005"/>
                  <a:pt x="1260096" y="542777"/>
                  <a:pt x="1247391" y="545600"/>
                </a:cubicBezTo>
                <a:cubicBezTo>
                  <a:pt x="1214234" y="552969"/>
                  <a:pt x="1227302" y="562451"/>
                  <a:pt x="1176784" y="564857"/>
                </a:cubicBezTo>
                <a:lnTo>
                  <a:pt x="907194" y="577694"/>
                </a:lnTo>
                <a:cubicBezTo>
                  <a:pt x="898635" y="579834"/>
                  <a:pt x="890340" y="584113"/>
                  <a:pt x="881518" y="584113"/>
                </a:cubicBezTo>
                <a:cubicBezTo>
                  <a:pt x="806601" y="584113"/>
                  <a:pt x="731365" y="585537"/>
                  <a:pt x="656860" y="577694"/>
                </a:cubicBezTo>
                <a:cubicBezTo>
                  <a:pt x="647832" y="576744"/>
                  <a:pt x="643415" y="565411"/>
                  <a:pt x="637603" y="558438"/>
                </a:cubicBezTo>
                <a:cubicBezTo>
                  <a:pt x="587103" y="497837"/>
                  <a:pt x="656946" y="577823"/>
                  <a:pt x="618347" y="519925"/>
                </a:cubicBezTo>
                <a:cubicBezTo>
                  <a:pt x="613311" y="512372"/>
                  <a:pt x="604902" y="507642"/>
                  <a:pt x="599090" y="500668"/>
                </a:cubicBezTo>
                <a:cubicBezTo>
                  <a:pt x="576756" y="473868"/>
                  <a:pt x="598608" y="485530"/>
                  <a:pt x="566996" y="474993"/>
                </a:cubicBezTo>
                <a:cubicBezTo>
                  <a:pt x="564857" y="468574"/>
                  <a:pt x="564804" y="461020"/>
                  <a:pt x="560577" y="455737"/>
                </a:cubicBezTo>
                <a:cubicBezTo>
                  <a:pt x="548314" y="440407"/>
                  <a:pt x="537569" y="444232"/>
                  <a:pt x="522064" y="436480"/>
                </a:cubicBezTo>
                <a:cubicBezTo>
                  <a:pt x="515164" y="433030"/>
                  <a:pt x="509858" y="426775"/>
                  <a:pt x="502808" y="423642"/>
                </a:cubicBezTo>
                <a:cubicBezTo>
                  <a:pt x="490442" y="418147"/>
                  <a:pt x="475555" y="418311"/>
                  <a:pt x="464295" y="410805"/>
                </a:cubicBezTo>
                <a:cubicBezTo>
                  <a:pt x="457876" y="406526"/>
                  <a:pt x="452582" y="399584"/>
                  <a:pt x="445038" y="397967"/>
                </a:cubicBezTo>
                <a:cubicBezTo>
                  <a:pt x="421930" y="393015"/>
                  <a:pt x="397967" y="393688"/>
                  <a:pt x="374431" y="391548"/>
                </a:cubicBezTo>
                <a:cubicBezTo>
                  <a:pt x="320996" y="378189"/>
                  <a:pt x="373828" y="394456"/>
                  <a:pt x="329500" y="372292"/>
                </a:cubicBezTo>
                <a:cubicBezTo>
                  <a:pt x="323448" y="369266"/>
                  <a:pt x="316158" y="369159"/>
                  <a:pt x="310243" y="365873"/>
                </a:cubicBezTo>
                <a:cubicBezTo>
                  <a:pt x="296756" y="358380"/>
                  <a:pt x="271730" y="340198"/>
                  <a:pt x="271730" y="340198"/>
                </a:cubicBezTo>
                <a:cubicBezTo>
                  <a:pt x="259107" y="321264"/>
                  <a:pt x="258170" y="317130"/>
                  <a:pt x="239636" y="301685"/>
                </a:cubicBezTo>
                <a:cubicBezTo>
                  <a:pt x="212096" y="278735"/>
                  <a:pt x="226695" y="300277"/>
                  <a:pt x="201123" y="269591"/>
                </a:cubicBezTo>
                <a:cubicBezTo>
                  <a:pt x="180961" y="245397"/>
                  <a:pt x="192235" y="238813"/>
                  <a:pt x="149773" y="224659"/>
                </a:cubicBezTo>
                <a:lnTo>
                  <a:pt x="111260" y="211821"/>
                </a:lnTo>
                <a:cubicBezTo>
                  <a:pt x="104841" y="209682"/>
                  <a:pt x="97633" y="209156"/>
                  <a:pt x="92003" y="205402"/>
                </a:cubicBezTo>
                <a:cubicBezTo>
                  <a:pt x="85584" y="201123"/>
                  <a:pt x="78673" y="197503"/>
                  <a:pt x="72747" y="192565"/>
                </a:cubicBezTo>
                <a:cubicBezTo>
                  <a:pt x="23324" y="151379"/>
                  <a:pt x="82044" y="192344"/>
                  <a:pt x="34234" y="160471"/>
                </a:cubicBezTo>
                <a:cubicBezTo>
                  <a:pt x="25675" y="147633"/>
                  <a:pt x="7748" y="137365"/>
                  <a:pt x="8558" y="121958"/>
                </a:cubicBezTo>
                <a:cubicBezTo>
                  <a:pt x="10157" y="91584"/>
                  <a:pt x="6161" y="51646"/>
                  <a:pt x="11877" y="15345"/>
                </a:cubicBezTo>
                <a:lnTo>
                  <a:pt x="16098" y="0"/>
                </a:lnTo>
                <a:lnTo>
                  <a:pt x="0" y="0"/>
                </a:lnTo>
                <a:lnTo>
                  <a:pt x="0" y="1540363"/>
                </a:lnTo>
                <a:lnTo>
                  <a:pt x="234477" y="1584265"/>
                </a:lnTo>
                <a:lnTo>
                  <a:pt x="512026" y="1634009"/>
                </a:lnTo>
                <a:lnTo>
                  <a:pt x="790802" y="1682702"/>
                </a:lnTo>
                <a:lnTo>
                  <a:pt x="1070807" y="1724388"/>
                </a:lnTo>
                <a:lnTo>
                  <a:pt x="1349583" y="1766425"/>
                </a:lnTo>
                <a:lnTo>
                  <a:pt x="1629588" y="1805660"/>
                </a:lnTo>
                <a:lnTo>
                  <a:pt x="1905908" y="1839289"/>
                </a:lnTo>
                <a:lnTo>
                  <a:pt x="2185913" y="1871167"/>
                </a:lnTo>
                <a:lnTo>
                  <a:pt x="2450068" y="1898718"/>
                </a:lnTo>
                <a:lnTo>
                  <a:pt x="3243185" y="1898718"/>
                </a:lnTo>
                <a:close/>
              </a:path>
            </a:pathLst>
          </a:custGeom>
        </p:spPr>
      </p:pic>
      <p:pic>
        <p:nvPicPr>
          <p:cNvPr id="25" name="Picture 12">
            <a:extLst>
              <a:ext uri="{FF2B5EF4-FFF2-40B4-BE49-F238E27FC236}">
                <a16:creationId xmlns:a16="http://schemas.microsoft.com/office/drawing/2014/main" id="{08625290-97B7-41E9-9685-D438F86FC9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503"/>
          <a:stretch>
            <a:fillRect/>
          </a:stretch>
        </p:blipFill>
        <p:spPr>
          <a:xfrm>
            <a:off x="0" y="0"/>
            <a:ext cx="11611430" cy="5322895"/>
          </a:xfrm>
          <a:custGeom>
            <a:avLst/>
            <a:gdLst>
              <a:gd name="connsiteX0" fmla="*/ 0 w 11611430"/>
              <a:gd name="connsiteY0" fmla="*/ 0 h 5322895"/>
              <a:gd name="connsiteX1" fmla="*/ 11611430 w 11611430"/>
              <a:gd name="connsiteY1" fmla="*/ 0 h 5322895"/>
              <a:gd name="connsiteX2" fmla="*/ 11611430 w 11611430"/>
              <a:gd name="connsiteY2" fmla="*/ 4911695 h 5322895"/>
              <a:gd name="connsiteX3" fmla="*/ 11401197 w 11611430"/>
              <a:gd name="connsiteY3" fmla="*/ 4948416 h 5322895"/>
              <a:gd name="connsiteX4" fmla="*/ 11121192 w 11611430"/>
              <a:gd name="connsiteY4" fmla="*/ 4990102 h 5322895"/>
              <a:gd name="connsiteX5" fmla="*/ 10842416 w 11611430"/>
              <a:gd name="connsiteY5" fmla="*/ 5032139 h 5322895"/>
              <a:gd name="connsiteX6" fmla="*/ 10562411 w 11611430"/>
              <a:gd name="connsiteY6" fmla="*/ 5071374 h 5322895"/>
              <a:gd name="connsiteX7" fmla="*/ 10286091 w 11611430"/>
              <a:gd name="connsiteY7" fmla="*/ 5105003 h 5322895"/>
              <a:gd name="connsiteX8" fmla="*/ 10006086 w 11611430"/>
              <a:gd name="connsiteY8" fmla="*/ 5136881 h 5322895"/>
              <a:gd name="connsiteX9" fmla="*/ 9727310 w 11611430"/>
              <a:gd name="connsiteY9" fmla="*/ 5165957 h 5322895"/>
              <a:gd name="connsiteX10" fmla="*/ 9453445 w 11611430"/>
              <a:gd name="connsiteY10" fmla="*/ 5191179 h 5322895"/>
              <a:gd name="connsiteX11" fmla="*/ 9175897 w 11611430"/>
              <a:gd name="connsiteY11" fmla="*/ 5216401 h 5322895"/>
              <a:gd name="connsiteX12" fmla="*/ 8902033 w 11611430"/>
              <a:gd name="connsiteY12" fmla="*/ 5237420 h 5322895"/>
              <a:gd name="connsiteX13" fmla="*/ 8628169 w 11611430"/>
              <a:gd name="connsiteY13" fmla="*/ 5253884 h 5322895"/>
              <a:gd name="connsiteX14" fmla="*/ 8355533 w 11611430"/>
              <a:gd name="connsiteY14" fmla="*/ 5271050 h 5322895"/>
              <a:gd name="connsiteX15" fmla="*/ 8085353 w 11611430"/>
              <a:gd name="connsiteY15" fmla="*/ 5285412 h 5322895"/>
              <a:gd name="connsiteX16" fmla="*/ 7817629 w 11611430"/>
              <a:gd name="connsiteY16" fmla="*/ 5295571 h 5322895"/>
              <a:gd name="connsiteX17" fmla="*/ 7549905 w 11611430"/>
              <a:gd name="connsiteY17" fmla="*/ 5304329 h 5322895"/>
              <a:gd name="connsiteX18" fmla="*/ 7284638 w 11611430"/>
              <a:gd name="connsiteY18" fmla="*/ 5312736 h 5322895"/>
              <a:gd name="connsiteX19" fmla="*/ 7023055 w 11611430"/>
              <a:gd name="connsiteY19" fmla="*/ 5316590 h 5322895"/>
              <a:gd name="connsiteX20" fmla="*/ 6761472 w 11611430"/>
              <a:gd name="connsiteY20" fmla="*/ 5320793 h 5322895"/>
              <a:gd name="connsiteX21" fmla="*/ 6503573 w 11611430"/>
              <a:gd name="connsiteY21" fmla="*/ 5322895 h 5322895"/>
              <a:gd name="connsiteX22" fmla="*/ 6248130 w 11611430"/>
              <a:gd name="connsiteY22" fmla="*/ 5320793 h 5322895"/>
              <a:gd name="connsiteX23" fmla="*/ 5995144 w 11611430"/>
              <a:gd name="connsiteY23" fmla="*/ 5320793 h 5322895"/>
              <a:gd name="connsiteX24" fmla="*/ 5744613 w 11611430"/>
              <a:gd name="connsiteY24" fmla="*/ 5316590 h 5322895"/>
              <a:gd name="connsiteX25" fmla="*/ 5498995 w 11611430"/>
              <a:gd name="connsiteY25" fmla="*/ 5310284 h 5322895"/>
              <a:gd name="connsiteX26" fmla="*/ 5255834 w 11611430"/>
              <a:gd name="connsiteY26" fmla="*/ 5304329 h 5322895"/>
              <a:gd name="connsiteX27" fmla="*/ 5017584 w 11611430"/>
              <a:gd name="connsiteY27" fmla="*/ 5297673 h 5322895"/>
              <a:gd name="connsiteX28" fmla="*/ 4785514 w 11611430"/>
              <a:gd name="connsiteY28" fmla="*/ 5287726 h 5322895"/>
              <a:gd name="connsiteX29" fmla="*/ 4601441 w 11611430"/>
              <a:gd name="connsiteY29" fmla="*/ 4972173 h 5322895"/>
              <a:gd name="connsiteX30" fmla="*/ 4514210 w 11611430"/>
              <a:gd name="connsiteY30" fmla="*/ 4830422 h 5322895"/>
              <a:gd name="connsiteX31" fmla="*/ 4416075 w 11611430"/>
              <a:gd name="connsiteY31" fmla="*/ 4732288 h 5322895"/>
              <a:gd name="connsiteX32" fmla="*/ 4274324 w 11611430"/>
              <a:gd name="connsiteY32" fmla="*/ 4557826 h 5322895"/>
              <a:gd name="connsiteX33" fmla="*/ 4241613 w 11611430"/>
              <a:gd name="connsiteY33" fmla="*/ 4525113 h 5322895"/>
              <a:gd name="connsiteX34" fmla="*/ 4208901 w 11611430"/>
              <a:gd name="connsiteY34" fmla="*/ 4481499 h 5322895"/>
              <a:gd name="connsiteX35" fmla="*/ 4154382 w 11611430"/>
              <a:gd name="connsiteY35" fmla="*/ 4437883 h 5322895"/>
              <a:gd name="connsiteX36" fmla="*/ 4110766 w 11611430"/>
              <a:gd name="connsiteY36" fmla="*/ 4416075 h 5322895"/>
              <a:gd name="connsiteX37" fmla="*/ 4078054 w 11611430"/>
              <a:gd name="connsiteY37" fmla="*/ 4394267 h 5322895"/>
              <a:gd name="connsiteX38" fmla="*/ 4034439 w 11611430"/>
              <a:gd name="connsiteY38" fmla="*/ 4361556 h 5322895"/>
              <a:gd name="connsiteX39" fmla="*/ 3958111 w 11611430"/>
              <a:gd name="connsiteY39" fmla="*/ 4339747 h 5322895"/>
              <a:gd name="connsiteX40" fmla="*/ 3892688 w 11611430"/>
              <a:gd name="connsiteY40" fmla="*/ 4328844 h 5322895"/>
              <a:gd name="connsiteX41" fmla="*/ 3718226 w 11611430"/>
              <a:gd name="connsiteY41" fmla="*/ 4307036 h 5322895"/>
              <a:gd name="connsiteX42" fmla="*/ 3641899 w 11611430"/>
              <a:gd name="connsiteY42" fmla="*/ 4274324 h 5322895"/>
              <a:gd name="connsiteX43" fmla="*/ 3620091 w 11611430"/>
              <a:gd name="connsiteY43" fmla="*/ 4252517 h 5322895"/>
              <a:gd name="connsiteX44" fmla="*/ 3565572 w 11611430"/>
              <a:gd name="connsiteY44" fmla="*/ 4230709 h 5322895"/>
              <a:gd name="connsiteX45" fmla="*/ 3500148 w 11611430"/>
              <a:gd name="connsiteY45" fmla="*/ 4208901 h 5322895"/>
              <a:gd name="connsiteX46" fmla="*/ 3478341 w 11611430"/>
              <a:gd name="connsiteY46" fmla="*/ 4176190 h 5322895"/>
              <a:gd name="connsiteX47" fmla="*/ 3543764 w 11611430"/>
              <a:gd name="connsiteY47" fmla="*/ 4132574 h 5322895"/>
              <a:gd name="connsiteX48" fmla="*/ 3445629 w 11611430"/>
              <a:gd name="connsiteY48" fmla="*/ 4121670 h 5322895"/>
              <a:gd name="connsiteX49" fmla="*/ 3391109 w 11611430"/>
              <a:gd name="connsiteY49" fmla="*/ 4132574 h 5322895"/>
              <a:gd name="connsiteX50" fmla="*/ 3303878 w 11611430"/>
              <a:gd name="connsiteY50" fmla="*/ 4154381 h 5322895"/>
              <a:gd name="connsiteX51" fmla="*/ 3260263 w 11611430"/>
              <a:gd name="connsiteY51" fmla="*/ 4165285 h 5322895"/>
              <a:gd name="connsiteX52" fmla="*/ 3194839 w 11611430"/>
              <a:gd name="connsiteY52" fmla="*/ 4187093 h 5322895"/>
              <a:gd name="connsiteX53" fmla="*/ 3162128 w 11611430"/>
              <a:gd name="connsiteY53" fmla="*/ 4197997 h 5322895"/>
              <a:gd name="connsiteX54" fmla="*/ 3053089 w 11611430"/>
              <a:gd name="connsiteY54" fmla="*/ 4230709 h 5322895"/>
              <a:gd name="connsiteX55" fmla="*/ 2987666 w 11611430"/>
              <a:gd name="connsiteY55" fmla="*/ 4252517 h 5322895"/>
              <a:gd name="connsiteX56" fmla="*/ 2954954 w 11611430"/>
              <a:gd name="connsiteY56" fmla="*/ 4263420 h 5322895"/>
              <a:gd name="connsiteX57" fmla="*/ 2867723 w 11611430"/>
              <a:gd name="connsiteY57" fmla="*/ 4285228 h 5322895"/>
              <a:gd name="connsiteX58" fmla="*/ 2802300 w 11611430"/>
              <a:gd name="connsiteY58" fmla="*/ 4307036 h 5322895"/>
              <a:gd name="connsiteX59" fmla="*/ 2780492 w 11611430"/>
              <a:gd name="connsiteY59" fmla="*/ 4328844 h 5322895"/>
              <a:gd name="connsiteX60" fmla="*/ 2715069 w 11611430"/>
              <a:gd name="connsiteY60" fmla="*/ 4350652 h 5322895"/>
              <a:gd name="connsiteX61" fmla="*/ 2682357 w 11611430"/>
              <a:gd name="connsiteY61" fmla="*/ 4361556 h 5322895"/>
              <a:gd name="connsiteX62" fmla="*/ 2649646 w 11611430"/>
              <a:gd name="connsiteY62" fmla="*/ 4372459 h 5322895"/>
              <a:gd name="connsiteX63" fmla="*/ 2616933 w 11611430"/>
              <a:gd name="connsiteY63" fmla="*/ 4383363 h 5322895"/>
              <a:gd name="connsiteX64" fmla="*/ 2595126 w 11611430"/>
              <a:gd name="connsiteY64" fmla="*/ 4405171 h 5322895"/>
              <a:gd name="connsiteX65" fmla="*/ 2529703 w 11611430"/>
              <a:gd name="connsiteY65" fmla="*/ 4437883 h 5322895"/>
              <a:gd name="connsiteX66" fmla="*/ 2486087 w 11611430"/>
              <a:gd name="connsiteY66" fmla="*/ 4481499 h 5322895"/>
              <a:gd name="connsiteX67" fmla="*/ 2453375 w 11611430"/>
              <a:gd name="connsiteY67" fmla="*/ 4514210 h 5322895"/>
              <a:gd name="connsiteX68" fmla="*/ 2420664 w 11611430"/>
              <a:gd name="connsiteY68" fmla="*/ 4536017 h 5322895"/>
              <a:gd name="connsiteX69" fmla="*/ 2398856 w 11611430"/>
              <a:gd name="connsiteY69" fmla="*/ 4568729 h 5322895"/>
              <a:gd name="connsiteX70" fmla="*/ 2377048 w 11611430"/>
              <a:gd name="connsiteY70" fmla="*/ 4590537 h 5322895"/>
              <a:gd name="connsiteX71" fmla="*/ 2366144 w 11611430"/>
              <a:gd name="connsiteY71" fmla="*/ 4623249 h 5322895"/>
              <a:gd name="connsiteX72" fmla="*/ 2344336 w 11611430"/>
              <a:gd name="connsiteY72" fmla="*/ 4666865 h 5322895"/>
              <a:gd name="connsiteX73" fmla="*/ 2322528 w 11611430"/>
              <a:gd name="connsiteY73" fmla="*/ 4732288 h 5322895"/>
              <a:gd name="connsiteX74" fmla="*/ 2300721 w 11611430"/>
              <a:gd name="connsiteY74" fmla="*/ 4764999 h 5322895"/>
              <a:gd name="connsiteX75" fmla="*/ 2268010 w 11611430"/>
              <a:gd name="connsiteY75" fmla="*/ 4852231 h 5322895"/>
              <a:gd name="connsiteX76" fmla="*/ 2235297 w 11611430"/>
              <a:gd name="connsiteY76" fmla="*/ 4993981 h 5322895"/>
              <a:gd name="connsiteX77" fmla="*/ 2230567 w 11611430"/>
              <a:gd name="connsiteY77" fmla="*/ 5079209 h 5322895"/>
              <a:gd name="connsiteX78" fmla="*/ 2229538 w 11611430"/>
              <a:gd name="connsiteY78" fmla="*/ 5104344 h 5322895"/>
              <a:gd name="connsiteX79" fmla="*/ 1932621 w 11611430"/>
              <a:gd name="connsiteY79" fmla="*/ 5071374 h 5322895"/>
              <a:gd name="connsiteX80" fmla="*/ 1609634 w 11611430"/>
              <a:gd name="connsiteY80" fmla="*/ 5033891 h 5322895"/>
              <a:gd name="connsiteX81" fmla="*/ 1312435 w 11611430"/>
              <a:gd name="connsiteY81" fmla="*/ 4996408 h 5322895"/>
              <a:gd name="connsiteX82" fmla="*/ 1039799 w 11611430"/>
              <a:gd name="connsiteY82" fmla="*/ 4961027 h 5322895"/>
              <a:gd name="connsiteX83" fmla="*/ 797865 w 11611430"/>
              <a:gd name="connsiteY83" fmla="*/ 4927397 h 5322895"/>
              <a:gd name="connsiteX84" fmla="*/ 579265 w 11611430"/>
              <a:gd name="connsiteY84" fmla="*/ 4895519 h 5322895"/>
              <a:gd name="connsiteX85" fmla="*/ 395052 w 11611430"/>
              <a:gd name="connsiteY85" fmla="*/ 4868896 h 5322895"/>
              <a:gd name="connsiteX86" fmla="*/ 240312 w 11611430"/>
              <a:gd name="connsiteY86" fmla="*/ 4843673 h 5322895"/>
              <a:gd name="connsiteX87" fmla="*/ 27853 w 11611430"/>
              <a:gd name="connsiteY87" fmla="*/ 4807592 h 5322895"/>
              <a:gd name="connsiteX88" fmla="*/ 0 w 11611430"/>
              <a:gd name="connsiteY88" fmla="*/ 4802879 h 5322895"/>
              <a:gd name="connsiteX89" fmla="*/ 0 w 11611430"/>
              <a:gd name="connsiteY89" fmla="*/ 3753332 h 5322895"/>
              <a:gd name="connsiteX90" fmla="*/ 0 w 11611430"/>
              <a:gd name="connsiteY90" fmla="*/ 3571886 h 5322895"/>
              <a:gd name="connsiteX91" fmla="*/ 0 w 11611430"/>
              <a:gd name="connsiteY91" fmla="*/ 471948 h 5322895"/>
              <a:gd name="connsiteX92" fmla="*/ 0 w 11611430"/>
              <a:gd name="connsiteY92" fmla="*/ 213719 h 5322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11611430" h="5322895">
                <a:moveTo>
                  <a:pt x="0" y="0"/>
                </a:moveTo>
                <a:lnTo>
                  <a:pt x="11611430" y="0"/>
                </a:lnTo>
                <a:lnTo>
                  <a:pt x="11611430" y="4911695"/>
                </a:lnTo>
                <a:lnTo>
                  <a:pt x="11401197" y="4948416"/>
                </a:lnTo>
                <a:lnTo>
                  <a:pt x="11121192" y="4990102"/>
                </a:lnTo>
                <a:lnTo>
                  <a:pt x="10842416" y="5032139"/>
                </a:lnTo>
                <a:lnTo>
                  <a:pt x="10562411" y="5071374"/>
                </a:lnTo>
                <a:lnTo>
                  <a:pt x="10286091" y="5105003"/>
                </a:lnTo>
                <a:lnTo>
                  <a:pt x="10006086" y="5136881"/>
                </a:lnTo>
                <a:lnTo>
                  <a:pt x="9727310" y="5165957"/>
                </a:lnTo>
                <a:lnTo>
                  <a:pt x="9453445" y="5191179"/>
                </a:lnTo>
                <a:lnTo>
                  <a:pt x="9175897" y="5216401"/>
                </a:lnTo>
                <a:lnTo>
                  <a:pt x="8902033" y="5237420"/>
                </a:lnTo>
                <a:lnTo>
                  <a:pt x="8628169" y="5253884"/>
                </a:lnTo>
                <a:lnTo>
                  <a:pt x="8355533" y="5271050"/>
                </a:lnTo>
                <a:lnTo>
                  <a:pt x="8085353" y="5285412"/>
                </a:lnTo>
                <a:lnTo>
                  <a:pt x="7817629" y="5295571"/>
                </a:lnTo>
                <a:lnTo>
                  <a:pt x="7549905" y="5304329"/>
                </a:lnTo>
                <a:lnTo>
                  <a:pt x="7284638" y="5312736"/>
                </a:lnTo>
                <a:lnTo>
                  <a:pt x="7023055" y="5316590"/>
                </a:lnTo>
                <a:lnTo>
                  <a:pt x="6761472" y="5320793"/>
                </a:lnTo>
                <a:lnTo>
                  <a:pt x="6503573" y="5322895"/>
                </a:lnTo>
                <a:lnTo>
                  <a:pt x="6248130" y="5320793"/>
                </a:lnTo>
                <a:lnTo>
                  <a:pt x="5995144" y="5320793"/>
                </a:lnTo>
                <a:lnTo>
                  <a:pt x="5744613" y="5316590"/>
                </a:lnTo>
                <a:lnTo>
                  <a:pt x="5498995" y="5310284"/>
                </a:lnTo>
                <a:lnTo>
                  <a:pt x="5255834" y="5304329"/>
                </a:lnTo>
                <a:lnTo>
                  <a:pt x="5017584" y="5297673"/>
                </a:lnTo>
                <a:lnTo>
                  <a:pt x="4785514" y="5287726"/>
                </a:lnTo>
                <a:lnTo>
                  <a:pt x="4601441" y="4972173"/>
                </a:lnTo>
                <a:cubicBezTo>
                  <a:pt x="4573183" y="4924429"/>
                  <a:pt x="4553441" y="4869653"/>
                  <a:pt x="4514210" y="4830422"/>
                </a:cubicBezTo>
                <a:cubicBezTo>
                  <a:pt x="4481500" y="4797711"/>
                  <a:pt x="4446637" y="4767016"/>
                  <a:pt x="4416075" y="4732288"/>
                </a:cubicBezTo>
                <a:cubicBezTo>
                  <a:pt x="4366574" y="4676037"/>
                  <a:pt x="4327307" y="4610810"/>
                  <a:pt x="4274324" y="4557826"/>
                </a:cubicBezTo>
                <a:cubicBezTo>
                  <a:pt x="4263420" y="4546922"/>
                  <a:pt x="4251649" y="4536822"/>
                  <a:pt x="4241613" y="4525113"/>
                </a:cubicBezTo>
                <a:cubicBezTo>
                  <a:pt x="4229786" y="4511315"/>
                  <a:pt x="4220536" y="4495459"/>
                  <a:pt x="4208901" y="4481499"/>
                </a:cubicBezTo>
                <a:cubicBezTo>
                  <a:pt x="4192618" y="4461959"/>
                  <a:pt x="4176792" y="4450689"/>
                  <a:pt x="4154382" y="4437883"/>
                </a:cubicBezTo>
                <a:cubicBezTo>
                  <a:pt x="4140269" y="4429818"/>
                  <a:pt x="4124878" y="4424139"/>
                  <a:pt x="4110766" y="4416075"/>
                </a:cubicBezTo>
                <a:cubicBezTo>
                  <a:pt x="4099388" y="4409573"/>
                  <a:pt x="4088718" y="4401884"/>
                  <a:pt x="4078054" y="4394267"/>
                </a:cubicBezTo>
                <a:cubicBezTo>
                  <a:pt x="4063266" y="4383705"/>
                  <a:pt x="4050217" y="4370572"/>
                  <a:pt x="4034439" y="4361556"/>
                </a:cubicBezTo>
                <a:cubicBezTo>
                  <a:pt x="4023246" y="4355160"/>
                  <a:pt x="3966283" y="4341382"/>
                  <a:pt x="3958111" y="4339747"/>
                </a:cubicBezTo>
                <a:cubicBezTo>
                  <a:pt x="3936432" y="4335411"/>
                  <a:pt x="3914626" y="4331587"/>
                  <a:pt x="3892688" y="4328844"/>
                </a:cubicBezTo>
                <a:cubicBezTo>
                  <a:pt x="3823740" y="4320226"/>
                  <a:pt x="3782100" y="4321230"/>
                  <a:pt x="3718226" y="4307036"/>
                </a:cubicBezTo>
                <a:cubicBezTo>
                  <a:pt x="3696418" y="4302190"/>
                  <a:pt x="3658568" y="4285437"/>
                  <a:pt x="3641899" y="4274324"/>
                </a:cubicBezTo>
                <a:cubicBezTo>
                  <a:pt x="3633345" y="4268622"/>
                  <a:pt x="3629017" y="4257617"/>
                  <a:pt x="3620091" y="4252517"/>
                </a:cubicBezTo>
                <a:cubicBezTo>
                  <a:pt x="3603097" y="4242806"/>
                  <a:pt x="3583967" y="4237398"/>
                  <a:pt x="3565572" y="4230709"/>
                </a:cubicBezTo>
                <a:cubicBezTo>
                  <a:pt x="3543968" y="4222853"/>
                  <a:pt x="3500148" y="4208901"/>
                  <a:pt x="3500148" y="4208901"/>
                </a:cubicBezTo>
                <a:cubicBezTo>
                  <a:pt x="3475771" y="4184523"/>
                  <a:pt x="3478341" y="4197373"/>
                  <a:pt x="3478341" y="4176190"/>
                </a:cubicBezTo>
                <a:lnTo>
                  <a:pt x="3543764" y="4132574"/>
                </a:lnTo>
                <a:cubicBezTo>
                  <a:pt x="3511052" y="4128939"/>
                  <a:pt x="3478542" y="4121670"/>
                  <a:pt x="3445629" y="4121670"/>
                </a:cubicBezTo>
                <a:cubicBezTo>
                  <a:pt x="3427096" y="4121670"/>
                  <a:pt x="3409168" y="4128407"/>
                  <a:pt x="3391109" y="4132574"/>
                </a:cubicBezTo>
                <a:cubicBezTo>
                  <a:pt x="3361904" y="4139313"/>
                  <a:pt x="3332955" y="4147112"/>
                  <a:pt x="3303878" y="4154381"/>
                </a:cubicBezTo>
                <a:cubicBezTo>
                  <a:pt x="3289340" y="4158016"/>
                  <a:pt x="3274480" y="4160547"/>
                  <a:pt x="3260263" y="4165285"/>
                </a:cubicBezTo>
                <a:lnTo>
                  <a:pt x="3194839" y="4187093"/>
                </a:lnTo>
                <a:cubicBezTo>
                  <a:pt x="3183935" y="4190728"/>
                  <a:pt x="3173278" y="4195209"/>
                  <a:pt x="3162128" y="4197997"/>
                </a:cubicBezTo>
                <a:cubicBezTo>
                  <a:pt x="3096214" y="4214476"/>
                  <a:pt x="3132724" y="4204163"/>
                  <a:pt x="3053089" y="4230709"/>
                </a:cubicBezTo>
                <a:lnTo>
                  <a:pt x="2987666" y="4252517"/>
                </a:lnTo>
                <a:cubicBezTo>
                  <a:pt x="2976762" y="4256151"/>
                  <a:pt x="2966105" y="4260632"/>
                  <a:pt x="2954954" y="4263420"/>
                </a:cubicBezTo>
                <a:cubicBezTo>
                  <a:pt x="2925877" y="4270689"/>
                  <a:pt x="2896157" y="4275751"/>
                  <a:pt x="2867723" y="4285228"/>
                </a:cubicBezTo>
                <a:lnTo>
                  <a:pt x="2802300" y="4307036"/>
                </a:lnTo>
                <a:cubicBezTo>
                  <a:pt x="2795031" y="4314305"/>
                  <a:pt x="2789687" y="4324247"/>
                  <a:pt x="2780492" y="4328844"/>
                </a:cubicBezTo>
                <a:cubicBezTo>
                  <a:pt x="2759931" y="4339124"/>
                  <a:pt x="2736876" y="4343382"/>
                  <a:pt x="2715069" y="4350652"/>
                </a:cubicBezTo>
                <a:lnTo>
                  <a:pt x="2682357" y="4361556"/>
                </a:lnTo>
                <a:lnTo>
                  <a:pt x="2649646" y="4372459"/>
                </a:lnTo>
                <a:lnTo>
                  <a:pt x="2616933" y="4383363"/>
                </a:lnTo>
                <a:cubicBezTo>
                  <a:pt x="2609664" y="4390632"/>
                  <a:pt x="2603941" y="4399883"/>
                  <a:pt x="2595126" y="4405171"/>
                </a:cubicBezTo>
                <a:cubicBezTo>
                  <a:pt x="2530624" y="4443872"/>
                  <a:pt x="2594048" y="4382729"/>
                  <a:pt x="2529703" y="4437883"/>
                </a:cubicBezTo>
                <a:cubicBezTo>
                  <a:pt x="2514092" y="4451263"/>
                  <a:pt x="2500625" y="4466960"/>
                  <a:pt x="2486087" y="4481499"/>
                </a:cubicBezTo>
                <a:cubicBezTo>
                  <a:pt x="2475183" y="4492403"/>
                  <a:pt x="2466206" y="4505657"/>
                  <a:pt x="2453375" y="4514210"/>
                </a:cubicBezTo>
                <a:lnTo>
                  <a:pt x="2420664" y="4536017"/>
                </a:lnTo>
                <a:cubicBezTo>
                  <a:pt x="2413395" y="4546922"/>
                  <a:pt x="2407042" y="4558496"/>
                  <a:pt x="2398856" y="4568729"/>
                </a:cubicBezTo>
                <a:cubicBezTo>
                  <a:pt x="2392434" y="4576756"/>
                  <a:pt x="2382337" y="4581722"/>
                  <a:pt x="2377048" y="4590537"/>
                </a:cubicBezTo>
                <a:cubicBezTo>
                  <a:pt x="2371134" y="4600393"/>
                  <a:pt x="2370672" y="4612684"/>
                  <a:pt x="2366144" y="4623249"/>
                </a:cubicBezTo>
                <a:cubicBezTo>
                  <a:pt x="2359741" y="4638189"/>
                  <a:pt x="2350374" y="4651772"/>
                  <a:pt x="2344336" y="4666865"/>
                </a:cubicBezTo>
                <a:cubicBezTo>
                  <a:pt x="2335799" y="4688208"/>
                  <a:pt x="2335280" y="4713161"/>
                  <a:pt x="2322528" y="4732288"/>
                </a:cubicBezTo>
                <a:cubicBezTo>
                  <a:pt x="2315259" y="4743192"/>
                  <a:pt x="2306582" y="4753278"/>
                  <a:pt x="2300721" y="4764999"/>
                </a:cubicBezTo>
                <a:cubicBezTo>
                  <a:pt x="2296862" y="4772717"/>
                  <a:pt x="2272055" y="4834699"/>
                  <a:pt x="2268010" y="4852231"/>
                </a:cubicBezTo>
                <a:cubicBezTo>
                  <a:pt x="2231919" y="5008621"/>
                  <a:pt x="2261653" y="4914917"/>
                  <a:pt x="2235297" y="4993981"/>
                </a:cubicBezTo>
                <a:cubicBezTo>
                  <a:pt x="2233101" y="5029118"/>
                  <a:pt x="2231590" y="5057039"/>
                  <a:pt x="2230567" y="5079209"/>
                </a:cubicBezTo>
                <a:lnTo>
                  <a:pt x="2229538" y="5104344"/>
                </a:lnTo>
                <a:lnTo>
                  <a:pt x="1932621" y="5071374"/>
                </a:lnTo>
                <a:lnTo>
                  <a:pt x="1609634" y="5033891"/>
                </a:lnTo>
                <a:lnTo>
                  <a:pt x="1312435" y="4996408"/>
                </a:lnTo>
                <a:lnTo>
                  <a:pt x="1039799" y="4961027"/>
                </a:lnTo>
                <a:lnTo>
                  <a:pt x="797865" y="4927397"/>
                </a:lnTo>
                <a:lnTo>
                  <a:pt x="579265" y="4895519"/>
                </a:lnTo>
                <a:lnTo>
                  <a:pt x="395052" y="4868896"/>
                </a:lnTo>
                <a:lnTo>
                  <a:pt x="240312" y="4843673"/>
                </a:lnTo>
                <a:lnTo>
                  <a:pt x="27853" y="4807592"/>
                </a:lnTo>
                <a:lnTo>
                  <a:pt x="0" y="4802879"/>
                </a:lnTo>
                <a:lnTo>
                  <a:pt x="0" y="3753332"/>
                </a:lnTo>
                <a:lnTo>
                  <a:pt x="0" y="3571886"/>
                </a:lnTo>
                <a:lnTo>
                  <a:pt x="0" y="471948"/>
                </a:lnTo>
                <a:lnTo>
                  <a:pt x="0" y="213719"/>
                </a:lnTo>
                <a:close/>
              </a:path>
            </a:pathLst>
          </a:cu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71209" y="792337"/>
            <a:ext cx="8449582" cy="2421464"/>
          </a:xfrm>
        </p:spPr>
        <p:txBody>
          <a:bodyPr>
            <a:normAutofit/>
          </a:bodyPr>
          <a:lstStyle/>
          <a:p>
            <a:pPr algn="ctr"/>
            <a:r>
              <a:rPr lang="ru-RU" i="1"/>
              <a:t>Строительные Материалы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D3D156-5EAA-4D50-9D90-E1430A4A8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00B0F0"/>
                </a:solidFill>
                <a:cs typeface="Calibri Light"/>
              </a:rPr>
              <a:t>Щебень</a:t>
            </a:r>
          </a:p>
        </p:txBody>
      </p:sp>
      <p:pic>
        <p:nvPicPr>
          <p:cNvPr id="5" name="Рисунок 5" descr="Изображение выглядит как скала, внешний, стен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B678991-2542-43C4-873F-0BDF3F1501B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50713" y="2142067"/>
            <a:ext cx="4865512" cy="364913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0DC9E1D0-19A5-43F6-8D76-C04C3DC54D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2751434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u="sng" dirty="0">
                <a:solidFill>
                  <a:srgbClr val="00B0F0"/>
                </a:solidFill>
                <a:ea typeface="+mn-lt"/>
                <a:cs typeface="+mn-lt"/>
              </a:rPr>
              <a:t>Щебень</a:t>
            </a:r>
            <a:r>
              <a:rPr lang="ru-RU" sz="2400" dirty="0">
                <a:ea typeface="+mn-lt"/>
                <a:cs typeface="+mn-lt"/>
              </a:rPr>
              <a:t> представляет собой смесь угловатых обломков камня различной конфигурации размером от 5 до 150 мм. Изготовляется щебень из горных пород различного качества, что определяет его марку.</a:t>
            </a:r>
            <a:endParaRPr lang="ru-RU" sz="240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89150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F683D-F79C-4E69-88F0-247A9AD7F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cs typeface="Calibri Light"/>
              </a:rPr>
              <a:t>Изделия из Природных каменных материалов</a:t>
            </a:r>
          </a:p>
        </p:txBody>
      </p:sp>
      <p:pic>
        <p:nvPicPr>
          <p:cNvPr id="5" name="Рисунок 5" descr="Изображение выглядит как внешний, трава, земля, дорога&#10;&#10;Автоматически созданное описание">
            <a:extLst>
              <a:ext uri="{FF2B5EF4-FFF2-40B4-BE49-F238E27FC236}">
                <a16:creationId xmlns:a16="http://schemas.microsoft.com/office/drawing/2014/main" id="{1FC77BF8-F976-4A68-878B-F1AD65D145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07" y="1888821"/>
            <a:ext cx="3411254" cy="2558440"/>
          </a:xfrm>
          <a:prstGeom prst="rect">
            <a:avLst/>
          </a:prstGeom>
        </p:spPr>
      </p:pic>
      <p:pic>
        <p:nvPicPr>
          <p:cNvPr id="6" name="Рисунок 6" descr="Изображение выглядит как внешний, небо, крыш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BF80154F-5597-424A-9191-5D107D363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907" y="4529203"/>
            <a:ext cx="3411254" cy="22880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8E070E5-954E-4B19-A00B-D58FC0A67A6D}"/>
              </a:ext>
            </a:extLst>
          </p:cNvPr>
          <p:cNvSpPr txBox="1"/>
          <p:nvPr/>
        </p:nvSpPr>
        <p:spPr>
          <a:xfrm>
            <a:off x="3889332" y="1885168"/>
            <a:ext cx="7899746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ea typeface="+mn-lt"/>
                <a:cs typeface="+mn-lt"/>
              </a:rPr>
              <a:t>Бортовые камни</a:t>
            </a:r>
            <a:r>
              <a:rPr lang="ru-RU" dirty="0">
                <a:ea typeface="+mn-lt"/>
                <a:cs typeface="+mn-lt"/>
              </a:rPr>
              <a:t> изготовляются обколкой и обтеской каменных пород. Выпускаются камни трех основных видов: прямой, лекальный и для оформления съездов (15). Длина камней 70—200 см, по высоте они имеют два размера — низкие 30 и высокие 40 см при ширине верхней части 10, 15 и 20 см.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Эти бортовые камни в настоящее время применяются меньше, так как стоимость их значительно выше стоимости бетонных бортовых камней. Однако последние уступают тесаным камням как по долговечности, так и по внешнему виду.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6B2920-9050-4550-B2CC-FAED78DB0B36}"/>
              </a:ext>
            </a:extLst>
          </p:cNvPr>
          <p:cNvSpPr txBox="1"/>
          <p:nvPr/>
        </p:nvSpPr>
        <p:spPr>
          <a:xfrm>
            <a:off x="3886070" y="4533247"/>
            <a:ext cx="7555281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ea typeface="+mn-lt"/>
                <a:cs typeface="+mn-lt"/>
              </a:rPr>
              <a:t>Кровельные плитки</a:t>
            </a:r>
            <a:r>
              <a:rPr lang="ru-RU" dirty="0">
                <a:ea typeface="+mn-lt"/>
                <a:cs typeface="+mn-lt"/>
              </a:rPr>
              <a:t>, называемые природным шифером, получают раскалыванием и обрезкой глинистого (кровельного) сланца. Плитки выпускаются размером от 250X150 до 600×350 мм при толщине 4— 8 мм.</a:t>
            </a:r>
            <a:endParaRPr lang="ru-RU" dirty="0"/>
          </a:p>
          <a:p>
            <a:r>
              <a:rPr lang="ru-RU" dirty="0">
                <a:ea typeface="+mn-lt"/>
                <a:cs typeface="+mn-lt"/>
              </a:rPr>
              <a:t>Природный шифер является самым долговечным кровельным материалом, срок службы которого исчисляется сотнями лет.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52297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внешний, кирпич, мостовая&#10;&#10;Автоматически созданное описание">
            <a:extLst>
              <a:ext uri="{FF2B5EF4-FFF2-40B4-BE49-F238E27FC236}">
                <a16:creationId xmlns:a16="http://schemas.microsoft.com/office/drawing/2014/main" id="{D085087A-CA93-45BA-A279-DFAFC524068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2297" y="316532"/>
            <a:ext cx="6458732" cy="4846658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9B704B3-7A88-42A8-ABFD-595136133E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67402" y="315355"/>
            <a:ext cx="5308482" cy="3899653"/>
          </a:xfrm>
        </p:spPr>
        <p:txBody>
          <a:bodyPr>
            <a:normAutofit/>
          </a:bodyPr>
          <a:lstStyle/>
          <a:p>
            <a:r>
              <a:rPr lang="ru-RU" sz="2400" u="sng" dirty="0">
                <a:ea typeface="+mn-lt"/>
                <a:cs typeface="+mn-lt"/>
              </a:rPr>
              <a:t>Брусчатка</a:t>
            </a:r>
            <a:r>
              <a:rPr lang="ru-RU" sz="2400" dirty="0">
                <a:ea typeface="+mn-lt"/>
                <a:cs typeface="+mn-lt"/>
              </a:rPr>
              <a:t> — колотые и тесаные бруски камня, по форме приближающиеся к параллелепипеду, с наружной стороной в форме прямоугольника. По высоте брусчатка делится на низкую — высота 10 см, среднюю — 11—13 см и высокую — 14—16 см; ширина у всех сортов 12—15 см и длина 15—25 см.</a:t>
            </a:r>
            <a:endParaRPr lang="ru-RU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8841FF-DC4E-4D50-BCFE-EEBE8E284445}"/>
              </a:ext>
            </a:extLst>
          </p:cNvPr>
          <p:cNvSpPr txBox="1"/>
          <p:nvPr/>
        </p:nvSpPr>
        <p:spPr>
          <a:xfrm>
            <a:off x="48017" y="5486399"/>
            <a:ext cx="12148156" cy="70788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b="1" dirty="0">
                <a:cs typeface="Calibri"/>
              </a:rPr>
              <a:t>На этом природные каменные материалы подошли к концу. Следующими идут </a:t>
            </a:r>
            <a:r>
              <a:rPr lang="ru-RU" sz="2000" b="1" u="sng" dirty="0">
                <a:solidFill>
                  <a:srgbClr val="C00000"/>
                </a:solidFill>
                <a:cs typeface="Calibri"/>
              </a:rPr>
              <a:t>КЕРАМИЧЕСКИЕ</a:t>
            </a:r>
            <a:r>
              <a:rPr lang="ru-RU" sz="2000" b="1" dirty="0">
                <a:cs typeface="Calibri"/>
              </a:rPr>
              <a:t> </a:t>
            </a:r>
            <a:r>
              <a:rPr lang="ru-RU" sz="2000" b="1" u="sng" dirty="0">
                <a:solidFill>
                  <a:srgbClr val="C00000"/>
                </a:solidFill>
                <a:cs typeface="Calibri"/>
              </a:rPr>
              <a:t>МАТЕРИАЛЫ И ИЗДЕЛИЯ</a:t>
            </a:r>
          </a:p>
        </p:txBody>
      </p:sp>
    </p:spTree>
    <p:extLst>
      <p:ext uri="{BB962C8B-B14F-4D97-AF65-F5344CB8AC3E}">
        <p14:creationId xmlns:p14="http://schemas.microsoft.com/office/powerpoint/2010/main" val="1904763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64F7CE-400A-4B26-80DF-0BBE28815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rgbClr val="C00000"/>
                </a:solidFill>
                <a:ea typeface="+mj-lt"/>
                <a:cs typeface="+mj-lt"/>
              </a:rPr>
              <a:t>КЕРАМИЧЕСКИЕ</a:t>
            </a:r>
            <a:r>
              <a:rPr lang="ru-RU" b="1" dirty="0">
                <a:ea typeface="+mj-lt"/>
                <a:cs typeface="+mj-lt"/>
              </a:rPr>
              <a:t> </a:t>
            </a:r>
            <a:r>
              <a:rPr lang="ru-RU" b="1" u="sng" dirty="0">
                <a:solidFill>
                  <a:srgbClr val="C00000"/>
                </a:solidFill>
                <a:ea typeface="+mj-lt"/>
                <a:cs typeface="+mj-lt"/>
              </a:rPr>
              <a:t>МАТЕРИАЛЫ И ИЗДЕЛИЯ</a:t>
            </a:r>
            <a:endParaRPr lang="ru-RU" dirty="0"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91267E67-612A-4E8C-9D08-E6B1A098AB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885" y="2142067"/>
            <a:ext cx="6133114" cy="4442449"/>
          </a:xfrm>
        </p:spPr>
        <p:txBody>
          <a:bodyPr/>
          <a:lstStyle/>
          <a:p>
            <a:r>
              <a:rPr lang="ru-RU" sz="2400" b="1" dirty="0">
                <a:ea typeface="+mn-lt"/>
                <a:cs typeface="+mn-lt"/>
              </a:rPr>
              <a:t>Керамика - материалы</a:t>
            </a:r>
            <a:r>
              <a:rPr lang="ru-RU" sz="2400" dirty="0">
                <a:ea typeface="+mn-lt"/>
                <a:cs typeface="+mn-lt"/>
              </a:rPr>
              <a:t>, изготавливаемые из глин или их смесей с минеральными добавками (а иногда из других неорганических соединений) под воздействием высокой температуры с последующим охлаждением; а также </a:t>
            </a:r>
            <a:r>
              <a:rPr lang="ru-RU" sz="2400" b="1" dirty="0">
                <a:ea typeface="+mn-lt"/>
                <a:cs typeface="+mn-lt"/>
              </a:rPr>
              <a:t>изделия</a:t>
            </a:r>
            <a:r>
              <a:rPr lang="ru-RU" sz="2400" dirty="0">
                <a:ea typeface="+mn-lt"/>
                <a:cs typeface="+mn-lt"/>
              </a:rPr>
              <a:t> из таких </a:t>
            </a:r>
            <a:r>
              <a:rPr lang="ru-RU" sz="2400" b="1" dirty="0">
                <a:ea typeface="+mn-lt"/>
                <a:cs typeface="+mn-lt"/>
              </a:rPr>
              <a:t>материалов</a:t>
            </a:r>
            <a:r>
              <a:rPr lang="ru-RU" sz="2400" dirty="0">
                <a:ea typeface="+mn-lt"/>
                <a:cs typeface="+mn-lt"/>
              </a:rPr>
              <a:t>.</a:t>
            </a:r>
            <a:endParaRPr lang="ru-RU" sz="2400">
              <a:cs typeface="Calibri"/>
            </a:endParaRPr>
          </a:p>
        </p:txBody>
      </p:sp>
      <p:pic>
        <p:nvPicPr>
          <p:cNvPr id="7" name="Рисунок 7" descr="Изображение выглядит как ваза, внутренний, растение, сосуд&#10;&#10;Автоматически созданное описание">
            <a:extLst>
              <a:ext uri="{FF2B5EF4-FFF2-40B4-BE49-F238E27FC236}">
                <a16:creationId xmlns:a16="http://schemas.microsoft.com/office/drawing/2014/main" id="{48CC7AF7-1738-479F-AA77-F114471ACA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26893" y="2137892"/>
            <a:ext cx="2743200" cy="366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904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9B195A-0C9E-4895-8F2C-3E40A7E318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rgbClr val="C00000"/>
                </a:solidFill>
                <a:cs typeface="Calibri Light"/>
              </a:rPr>
              <a:t>Примеры КМ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CF1B3FCE-A8FB-4003-8648-0CA7A1EFFF7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3039" y="2142067"/>
            <a:ext cx="4264997" cy="3920531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97A49BD2-F1F3-4061-8977-F414B51A75F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rgbClr val="C00000"/>
                </a:solidFill>
                <a:ea typeface="+mn-lt"/>
                <a:cs typeface="+mn-lt"/>
              </a:rPr>
              <a:t>Керамический кирпич</a:t>
            </a:r>
            <a:r>
              <a:rPr lang="ru-RU" sz="2800" dirty="0">
                <a:ea typeface="+mn-lt"/>
                <a:cs typeface="+mn-lt"/>
              </a:rPr>
              <a:t>, </a:t>
            </a:r>
            <a:r>
              <a:rPr lang="ru-RU" sz="2800" u="sng" dirty="0">
                <a:solidFill>
                  <a:srgbClr val="C00000"/>
                </a:solidFill>
                <a:ea typeface="+mn-lt"/>
                <a:cs typeface="+mn-lt"/>
              </a:rPr>
              <a:t>красный кирпич </a:t>
            </a:r>
            <a:r>
              <a:rPr lang="ru-RU" sz="2800" dirty="0">
                <a:ea typeface="+mn-lt"/>
                <a:cs typeface="+mn-lt"/>
              </a:rPr>
              <a:t>— кирпич из обожжённой глины. Наиболее используемый вид кирпича для строительства зданий, сооружений, печей.</a:t>
            </a:r>
            <a:endParaRPr lang="ru-RU" sz="28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99746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8660B781-74C1-49B1-A648-93C8054E4C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849" y="722451"/>
            <a:ext cx="7203703" cy="540277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2E9AEC-9407-4BFB-9367-883362348164}"/>
              </a:ext>
            </a:extLst>
          </p:cNvPr>
          <p:cNvSpPr txBox="1"/>
          <p:nvPr/>
        </p:nvSpPr>
        <p:spPr>
          <a:xfrm>
            <a:off x="7313113" y="58455"/>
            <a:ext cx="473692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ea typeface="+mn-lt"/>
                <a:cs typeface="+mn-lt"/>
              </a:rPr>
              <a:t>Белый</a:t>
            </a:r>
            <a:r>
              <a:rPr lang="ru-RU" u="sng" dirty="0">
                <a:solidFill>
                  <a:srgbClr val="C00000"/>
                </a:solidFill>
                <a:ea typeface="+mn-lt"/>
                <a:cs typeface="+mn-lt"/>
              </a:rPr>
              <a:t> силикатный </a:t>
            </a:r>
            <a:r>
              <a:rPr lang="ru-RU" b="1" u="sng" dirty="0">
                <a:solidFill>
                  <a:srgbClr val="C00000"/>
                </a:solidFill>
                <a:ea typeface="+mn-lt"/>
                <a:cs typeface="+mn-lt"/>
              </a:rPr>
              <a:t>кирпич</a:t>
            </a:r>
            <a:r>
              <a:rPr lang="ru-RU" dirty="0">
                <a:ea typeface="+mn-lt"/>
                <a:cs typeface="+mn-lt"/>
              </a:rPr>
              <a:t> – </a:t>
            </a:r>
            <a:r>
              <a:rPr lang="ru-RU" b="1" dirty="0">
                <a:ea typeface="+mn-lt"/>
                <a:cs typeface="+mn-lt"/>
              </a:rPr>
              <a:t>это</a:t>
            </a:r>
            <a:r>
              <a:rPr lang="ru-RU" dirty="0">
                <a:ea typeface="+mn-lt"/>
                <a:cs typeface="+mn-lt"/>
              </a:rPr>
              <a:t> строительный материал, применяемый для возведения стен, перегородок и других подобных сооружений, а также в качестве облицовки фасадов. </a:t>
            </a:r>
            <a:r>
              <a:rPr lang="ru-RU" b="1" dirty="0">
                <a:ea typeface="+mn-lt"/>
                <a:cs typeface="+mn-lt"/>
              </a:rPr>
              <a:t>Кирпич</a:t>
            </a:r>
            <a:r>
              <a:rPr lang="ru-RU" dirty="0">
                <a:ea typeface="+mn-lt"/>
                <a:cs typeface="+mn-lt"/>
              </a:rPr>
              <a:t>, произведенный согласно всем нормам, является экологически чистым и надежным материалом, с длительным сроком эксплуатации.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7025181-C62A-434C-8698-483FBC9DA1E3}"/>
              </a:ext>
            </a:extLst>
          </p:cNvPr>
          <p:cNvSpPr txBox="1"/>
          <p:nvPr/>
        </p:nvSpPr>
        <p:spPr>
          <a:xfrm>
            <a:off x="7320290" y="2362070"/>
            <a:ext cx="487262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rgbClr val="C00000"/>
                </a:solidFill>
                <a:ea typeface="+mn-lt"/>
                <a:cs typeface="+mn-lt"/>
              </a:rPr>
              <a:t>Облицовочный кирпич</a:t>
            </a:r>
            <a:r>
              <a:rPr lang="ru-RU" dirty="0">
                <a:ea typeface="+mn-lt"/>
                <a:cs typeface="+mn-lt"/>
              </a:rPr>
              <a:t> — кирпич, предназначенный для наружной отделки стен и фундаментов зданий, обычно выполняющий как конструктивную, так и декоративную роль. Этот многоцелевой тип кирпича в значительной степени является универсальным и заменяет также и обыкновенный строительный кирпич.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543269-63DD-4D87-98D9-B19D77F793EB}"/>
              </a:ext>
            </a:extLst>
          </p:cNvPr>
          <p:cNvSpPr txBox="1"/>
          <p:nvPr/>
        </p:nvSpPr>
        <p:spPr>
          <a:xfrm>
            <a:off x="7306589" y="4550863"/>
            <a:ext cx="5196212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>
                <a:solidFill>
                  <a:srgbClr val="C00000"/>
                </a:solidFill>
                <a:ea typeface="+mn-lt"/>
                <a:cs typeface="+mn-lt"/>
              </a:rPr>
              <a:t>Блок</a:t>
            </a:r>
            <a:r>
              <a:rPr lang="ru-RU" u="sng" dirty="0">
                <a:solidFill>
                  <a:srgbClr val="C00000"/>
                </a:solidFill>
                <a:ea typeface="+mn-lt"/>
                <a:cs typeface="+mn-lt"/>
              </a:rPr>
              <a:t> из бетона </a:t>
            </a:r>
            <a:r>
              <a:rPr lang="ru-RU" dirty="0">
                <a:ea typeface="+mn-lt"/>
                <a:cs typeface="+mn-lt"/>
              </a:rPr>
              <a:t>— </a:t>
            </a:r>
            <a:r>
              <a:rPr lang="ru-RU" b="1" dirty="0">
                <a:ea typeface="+mn-lt"/>
                <a:cs typeface="+mn-lt"/>
              </a:rPr>
              <a:t>это</a:t>
            </a:r>
            <a:r>
              <a:rPr lang="ru-RU" dirty="0">
                <a:ea typeface="+mn-lt"/>
                <a:cs typeface="+mn-lt"/>
              </a:rPr>
              <a:t> искусственный камень, который может иметь любую форму и цвет. Изначально они использовались в качестве альтернативной замены кирпичу. ... Если планируется возведение дома из бруса, то </a:t>
            </a:r>
            <a:r>
              <a:rPr lang="ru-RU" b="1" dirty="0">
                <a:ea typeface="+mn-lt"/>
                <a:cs typeface="+mn-lt"/>
              </a:rPr>
              <a:t>бетонные блоки</a:t>
            </a:r>
            <a:r>
              <a:rPr lang="ru-RU" dirty="0">
                <a:ea typeface="+mn-lt"/>
                <a:cs typeface="+mn-lt"/>
              </a:rPr>
              <a:t> применяются для обустройства цоколя, так как их прочность и долговечность выше, чем дерева.</a:t>
            </a:r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1D8A4F-3FF7-445E-B892-1F11FFBA4A6B}"/>
              </a:ext>
            </a:extLst>
          </p:cNvPr>
          <p:cNvSpPr txBox="1"/>
          <p:nvPr/>
        </p:nvSpPr>
        <p:spPr>
          <a:xfrm>
            <a:off x="58456" y="6133578"/>
            <a:ext cx="7043801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dirty="0">
                <a:cs typeface="Calibri"/>
              </a:rPr>
              <a:t>Следующие </a:t>
            </a:r>
            <a:r>
              <a:rPr lang="ru-RU" b="1" u="sng" dirty="0">
                <a:solidFill>
                  <a:srgbClr val="FFFF00"/>
                </a:solidFill>
                <a:cs typeface="Calibri"/>
              </a:rPr>
              <a:t>Неорганические (минеральные) и органические вяжущие материалы</a:t>
            </a:r>
            <a:endParaRPr lang="ru-RU" dirty="0">
              <a:ea typeface="+mn-lt"/>
              <a:cs typeface="+mn-lt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7563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A56E69-5D26-4FF7-AAD9-367A2CF53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588723"/>
            <a:ext cx="10862109" cy="1477144"/>
          </a:xfrm>
        </p:spPr>
        <p:txBody>
          <a:bodyPr/>
          <a:lstStyle/>
          <a:p>
            <a:pPr algn="ctr">
              <a:spcBef>
                <a:spcPts val="0"/>
              </a:spcBef>
            </a:pPr>
            <a:r>
              <a:rPr lang="ru-RU" dirty="0">
                <a:ea typeface="+mj-lt"/>
                <a:cs typeface="+mj-lt"/>
              </a:rPr>
              <a:t> </a:t>
            </a:r>
            <a:r>
              <a:rPr lang="ru-RU" dirty="0">
                <a:solidFill>
                  <a:srgbClr val="FFFF00"/>
                </a:solidFill>
                <a:ea typeface="+mj-lt"/>
                <a:cs typeface="+mj-lt"/>
              </a:rPr>
              <a:t>Неорганические (минеральные) и органические вяжущие материалы</a:t>
            </a:r>
            <a:endParaRPr lang="ru-RU">
              <a:solidFill>
                <a:srgbClr val="FFFF00"/>
              </a:solidFill>
              <a:cs typeface="Calibri Light"/>
            </a:endParaRPr>
          </a:p>
          <a:p>
            <a:pPr algn="ctr">
              <a:spcBef>
                <a:spcPts val="0"/>
              </a:spcBef>
            </a:pPr>
            <a:endParaRPr lang="ru-RU" dirty="0"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B93186E-544D-408B-A62C-16F65D8186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5638" y="1463574"/>
            <a:ext cx="5475498" cy="5120942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dirty="0">
                <a:ea typeface="+mn-lt"/>
                <a:cs typeface="+mn-lt"/>
              </a:rPr>
              <a:t>Строительные </a:t>
            </a:r>
            <a:r>
              <a:rPr lang="ru-RU" sz="2400" b="1" dirty="0">
                <a:ea typeface="+mn-lt"/>
                <a:cs typeface="+mn-lt"/>
              </a:rPr>
              <a:t>вяжущие</a:t>
            </a:r>
            <a:r>
              <a:rPr lang="ru-RU" sz="2400" dirty="0">
                <a:ea typeface="+mn-lt"/>
                <a:cs typeface="+mn-lt"/>
              </a:rPr>
              <a:t> по составу делят на </a:t>
            </a:r>
            <a:r>
              <a:rPr lang="ru-RU" sz="2400" b="1" u="sng" dirty="0">
                <a:solidFill>
                  <a:srgbClr val="FFFF00"/>
                </a:solidFill>
                <a:ea typeface="+mn-lt"/>
                <a:cs typeface="+mn-lt"/>
              </a:rPr>
              <a:t>неорганические</a:t>
            </a:r>
            <a:r>
              <a:rPr lang="ru-RU" sz="2400" u="sng" dirty="0">
                <a:solidFill>
                  <a:srgbClr val="FFFF00"/>
                </a:solidFill>
                <a:ea typeface="+mn-lt"/>
                <a:cs typeface="+mn-lt"/>
              </a:rPr>
              <a:t> </a:t>
            </a:r>
            <a:r>
              <a:rPr lang="ru-RU" sz="2400" dirty="0">
                <a:ea typeface="+mn-lt"/>
                <a:cs typeface="+mn-lt"/>
              </a:rPr>
              <a:t>(</a:t>
            </a:r>
            <a:r>
              <a:rPr lang="ru-RU" sz="2400" b="1" dirty="0">
                <a:ea typeface="+mn-lt"/>
                <a:cs typeface="+mn-lt"/>
              </a:rPr>
              <a:t>минеральные) и </a:t>
            </a:r>
            <a:r>
              <a:rPr lang="ru-RU" sz="2400" b="1" u="sng" dirty="0">
                <a:solidFill>
                  <a:srgbClr val="FFFF00"/>
                </a:solidFill>
                <a:ea typeface="+mn-lt"/>
                <a:cs typeface="+mn-lt"/>
              </a:rPr>
              <a:t>органические</a:t>
            </a:r>
            <a:r>
              <a:rPr lang="ru-RU" sz="2400" dirty="0">
                <a:ea typeface="+mn-lt"/>
                <a:cs typeface="+mn-lt"/>
              </a:rPr>
              <a:t>. </a:t>
            </a:r>
            <a:r>
              <a:rPr lang="ru-RU" sz="2400" b="1" dirty="0">
                <a:ea typeface="+mn-lt"/>
                <a:cs typeface="+mn-lt"/>
              </a:rPr>
              <a:t>Неорганическими вяжущими</a:t>
            </a:r>
            <a:r>
              <a:rPr lang="ru-RU" sz="2400" dirty="0">
                <a:ea typeface="+mn-lt"/>
                <a:cs typeface="+mn-lt"/>
              </a:rPr>
              <a:t> являются известь, цементы, гипсовые </a:t>
            </a:r>
            <a:r>
              <a:rPr lang="ru-RU" sz="2400" b="1" dirty="0">
                <a:ea typeface="+mn-lt"/>
                <a:cs typeface="+mn-lt"/>
              </a:rPr>
              <a:t>вяжущие</a:t>
            </a:r>
            <a:r>
              <a:rPr lang="ru-RU" sz="2400" dirty="0">
                <a:ea typeface="+mn-lt"/>
                <a:cs typeface="+mn-lt"/>
              </a:rPr>
              <a:t>, жидкое стекло. Как правило, их затворяют водой, реже — водными растворами солей. К </a:t>
            </a:r>
            <a:r>
              <a:rPr lang="ru-RU" sz="2400" b="1" dirty="0">
                <a:ea typeface="+mn-lt"/>
                <a:cs typeface="+mn-lt"/>
              </a:rPr>
              <a:t>органическим вяжущим</a:t>
            </a:r>
            <a:r>
              <a:rPr lang="ru-RU" sz="2400" dirty="0">
                <a:ea typeface="+mn-lt"/>
                <a:cs typeface="+mn-lt"/>
              </a:rPr>
              <a:t> относятся битумы, дегти, некоторые клеи, полимеры и др.</a:t>
            </a:r>
            <a:endParaRPr lang="ru-RU" sz="2400" dirty="0"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6A1BFB3-1670-4055-9E04-EAE56CAE96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3200" u="sng" dirty="0">
                <a:solidFill>
                  <a:srgbClr val="FFFF00"/>
                </a:solidFill>
                <a:cs typeface="Calibri"/>
              </a:rPr>
              <a:t>Примерами служат:</a:t>
            </a:r>
          </a:p>
        </p:txBody>
      </p:sp>
    </p:spTree>
    <p:extLst>
      <p:ext uri="{BB962C8B-B14F-4D97-AF65-F5344CB8AC3E}">
        <p14:creationId xmlns:p14="http://schemas.microsoft.com/office/powerpoint/2010/main" val="11594608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CD0AC96-F0C7-4D3B-ABAE-B0FCD15D44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20460" y="158779"/>
            <a:ext cx="5308484" cy="2751436"/>
          </a:xfrm>
        </p:spPr>
        <p:txBody>
          <a:bodyPr/>
          <a:lstStyle/>
          <a:p>
            <a:r>
              <a:rPr lang="ru-RU" dirty="0">
                <a:ea typeface="+mn-lt"/>
                <a:cs typeface="+mn-lt"/>
              </a:rPr>
              <a:t>К органическим относятся битумы, дёгти, животный клей, полимеры. Они переходят в рабочее состояние нагреванием, расплавлением или растворением в органических жидкостях. К неорганическим относятся известь, цемент, строительный гипс, магнезиальный цемент, жидкое стекло и др.</a:t>
            </a:r>
          </a:p>
          <a:p>
            <a:pPr>
              <a:buClr>
                <a:srgbClr val="FFFFFF"/>
              </a:buClr>
            </a:pPr>
            <a:endParaRPr lang="ru-RU" dirty="0"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4FC46E-C258-431C-A173-45C11933C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9347" y="847711"/>
            <a:ext cx="6195742" cy="590695"/>
          </a:xfrm>
        </p:spPr>
        <p:txBody>
          <a:bodyPr>
            <a:normAutofit/>
          </a:bodyPr>
          <a:lstStyle/>
          <a:p>
            <a:r>
              <a:rPr lang="ru-RU" sz="2800" dirty="0">
                <a:cs typeface="Calibri"/>
              </a:rPr>
              <a:t>Неорганические вяжущие материалы</a:t>
            </a:r>
          </a:p>
        </p:txBody>
      </p:sp>
      <p:pic>
        <p:nvPicPr>
          <p:cNvPr id="5" name="Рисунок 5" descr="Изображение выглядит как внутренний, еда, продукт, сливки&#10;&#10;Автоматически созданное описание">
            <a:extLst>
              <a:ext uri="{FF2B5EF4-FFF2-40B4-BE49-F238E27FC236}">
                <a16:creationId xmlns:a16="http://schemas.microsoft.com/office/drawing/2014/main" id="{768971F6-8A8C-4C26-ACA9-001FB0AB2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38" y="2517423"/>
            <a:ext cx="3505199" cy="2626906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0BFBF69E-B644-476B-8571-02BE1DF95D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086" y="2515122"/>
            <a:ext cx="3494760" cy="2631509"/>
          </a:xfrm>
          <a:prstGeom prst="rect">
            <a:avLst/>
          </a:prstGeom>
        </p:spPr>
      </p:pic>
      <p:pic>
        <p:nvPicPr>
          <p:cNvPr id="7" name="Рисунок 7" descr="Изображение выглядит как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B0ED41B-3327-4F18-8D35-9BB325D9DE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36701" y="2512485"/>
            <a:ext cx="4455089" cy="26367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06DFA90-09CD-4AA2-A676-AA8312EF3079}"/>
              </a:ext>
            </a:extLst>
          </p:cNvPr>
          <p:cNvSpPr txBox="1"/>
          <p:nvPr/>
        </p:nvSpPr>
        <p:spPr>
          <a:xfrm>
            <a:off x="1394564" y="5382017"/>
            <a:ext cx="104174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cs typeface="Calibri"/>
              </a:rPr>
              <a:t>Гипс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9DFA50-4E82-47FD-A9A2-D3AF3BE9485E}"/>
              </a:ext>
            </a:extLst>
          </p:cNvPr>
          <p:cNvSpPr txBox="1"/>
          <p:nvPr/>
        </p:nvSpPr>
        <p:spPr>
          <a:xfrm>
            <a:off x="4982097" y="5378755"/>
            <a:ext cx="1386213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cs typeface="Calibri"/>
              </a:rPr>
              <a:t>Известь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39B189-3B5E-4F7C-9D43-17A8C9EFF045}"/>
              </a:ext>
            </a:extLst>
          </p:cNvPr>
          <p:cNvSpPr txBox="1"/>
          <p:nvPr/>
        </p:nvSpPr>
        <p:spPr>
          <a:xfrm>
            <a:off x="9161353" y="5382669"/>
            <a:ext cx="1396652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cs typeface="Calibri"/>
              </a:rPr>
              <a:t>Цемент</a:t>
            </a:r>
          </a:p>
        </p:txBody>
      </p:sp>
    </p:spTree>
    <p:extLst>
      <p:ext uri="{BB962C8B-B14F-4D97-AF65-F5344CB8AC3E}">
        <p14:creationId xmlns:p14="http://schemas.microsoft.com/office/powerpoint/2010/main" val="3831754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59865F3-E7DF-4981-A87F-1A5A79716B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9A5865-1283-4091-B024-F394084D1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92" y="1030288"/>
            <a:ext cx="5269042" cy="103557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2800" err="1">
                <a:solidFill>
                  <a:srgbClr val="FFFF00"/>
                </a:solidFill>
              </a:rPr>
              <a:t>органические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err="1">
                <a:solidFill>
                  <a:srgbClr val="FFFF00"/>
                </a:solidFill>
              </a:rPr>
              <a:t>вяжущие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err="1">
                <a:solidFill>
                  <a:srgbClr val="FFFF00"/>
                </a:solidFill>
              </a:rPr>
              <a:t>материалы</a:t>
            </a:r>
            <a:endParaRPr lang="en-US" sz="2800">
              <a:solidFill>
                <a:srgbClr val="FFFF00"/>
              </a:solidFill>
              <a:cs typeface="Calibri Light"/>
            </a:endParaRPr>
          </a:p>
          <a:p>
            <a:pPr>
              <a:lnSpc>
                <a:spcPct val="90000"/>
              </a:lnSpc>
            </a:pPr>
            <a:endParaRPr lang="en-US" sz="280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D70C378-522F-4352-9DDB-AF2B70123B1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0338" y="2142067"/>
            <a:ext cx="5780522" cy="458858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 err="1">
                <a:solidFill>
                  <a:srgbClr val="FFFF00"/>
                </a:solidFill>
                <a:ea typeface="+mn-lt"/>
                <a:cs typeface="+mn-lt"/>
              </a:rPr>
              <a:t>Битумы</a:t>
            </a:r>
            <a:r>
              <a:rPr lang="en-US" dirty="0">
                <a:ea typeface="+mn-lt"/>
                <a:cs typeface="+mn-lt"/>
              </a:rPr>
              <a:t> — </a:t>
            </a:r>
            <a:r>
              <a:rPr lang="en-US" u="sng" dirty="0" err="1">
                <a:ea typeface="+mn-lt"/>
                <a:cs typeface="+mn-lt"/>
              </a:rPr>
              <a:t>твёрдые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или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смолоподобные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продукты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представляющие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собой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смесь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углеводородов</a:t>
            </a:r>
            <a:r>
              <a:rPr lang="en-US" u="sng" dirty="0">
                <a:ea typeface="+mn-lt"/>
                <a:cs typeface="+mn-lt"/>
              </a:rPr>
              <a:t> и </a:t>
            </a:r>
            <a:r>
              <a:rPr lang="en-US" u="sng" dirty="0" err="1">
                <a:ea typeface="+mn-lt"/>
                <a:cs typeface="+mn-lt"/>
              </a:rPr>
              <a:t>их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азотистых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кислородистых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сернистых</a:t>
            </a:r>
            <a:r>
              <a:rPr lang="en-US" u="sng" dirty="0">
                <a:ea typeface="+mn-lt"/>
                <a:cs typeface="+mn-lt"/>
              </a:rPr>
              <a:t> и </a:t>
            </a:r>
            <a:r>
              <a:rPr lang="en-US" u="sng" dirty="0" err="1">
                <a:ea typeface="+mn-lt"/>
                <a:cs typeface="+mn-lt"/>
              </a:rPr>
              <a:t>металлосодержащих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производных</a:t>
            </a:r>
            <a:r>
              <a:rPr lang="en-US" u="sng" dirty="0">
                <a:ea typeface="+mn-lt"/>
                <a:cs typeface="+mn-lt"/>
              </a:rPr>
              <a:t>. </a:t>
            </a:r>
          </a:p>
          <a:p>
            <a:pPr>
              <a:buClr>
                <a:srgbClr val="FFFFFF"/>
              </a:buClr>
            </a:pPr>
            <a:r>
              <a:rPr lang="en-US" u="sng" dirty="0" err="1">
                <a:solidFill>
                  <a:srgbClr val="FFFF00"/>
                </a:solidFill>
                <a:ea typeface="+mn-lt"/>
                <a:cs typeface="+mn-lt"/>
              </a:rPr>
              <a:t>Дёготь</a:t>
            </a:r>
            <a:r>
              <a:rPr lang="en-US" dirty="0">
                <a:ea typeface="+mn-lt"/>
                <a:cs typeface="+mn-lt"/>
              </a:rPr>
              <a:t> —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жидкий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продукт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сухой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перегонки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древесины</a:t>
            </a:r>
            <a:r>
              <a:rPr lang="en-US" u="sng" dirty="0">
                <a:ea typeface="+mn-lt"/>
                <a:cs typeface="+mn-lt"/>
              </a:rPr>
              <a:t>. </a:t>
            </a:r>
            <a:r>
              <a:rPr lang="en-US" u="sng" dirty="0" err="1">
                <a:ea typeface="+mn-lt"/>
                <a:cs typeface="+mn-lt"/>
              </a:rPr>
              <a:t>Содержит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бензол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ксилол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крезол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толуол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гваякол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фенол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смолы</a:t>
            </a:r>
            <a:r>
              <a:rPr lang="en-US" u="sng" dirty="0">
                <a:ea typeface="+mn-lt"/>
                <a:cs typeface="+mn-lt"/>
              </a:rPr>
              <a:t> и </a:t>
            </a:r>
            <a:r>
              <a:rPr lang="en-US" u="sng" dirty="0" err="1">
                <a:ea typeface="+mn-lt"/>
                <a:cs typeface="+mn-lt"/>
              </a:rPr>
              <a:t>другие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вещества</a:t>
            </a:r>
            <a:r>
              <a:rPr lang="en-US" u="sng" dirty="0">
                <a:ea typeface="+mn-lt"/>
                <a:cs typeface="+mn-lt"/>
              </a:rPr>
              <a:t>. </a:t>
            </a:r>
            <a:r>
              <a:rPr lang="en-US" u="sng" dirty="0" err="1">
                <a:ea typeface="+mn-lt"/>
                <a:cs typeface="+mn-lt"/>
              </a:rPr>
              <a:t>Растворяется</a:t>
            </a:r>
            <a:r>
              <a:rPr lang="en-US" u="sng" dirty="0">
                <a:ea typeface="+mn-lt"/>
                <a:cs typeface="+mn-lt"/>
              </a:rPr>
              <a:t> в </a:t>
            </a:r>
            <a:r>
              <a:rPr lang="en-US" u="sng" dirty="0" err="1">
                <a:ea typeface="+mn-lt"/>
                <a:cs typeface="+mn-lt"/>
              </a:rPr>
              <a:t>щелочах</a:t>
            </a:r>
            <a:r>
              <a:rPr lang="en-US" u="sng" dirty="0">
                <a:ea typeface="+mn-lt"/>
                <a:cs typeface="+mn-lt"/>
              </a:rPr>
              <a:t> и в </a:t>
            </a:r>
            <a:r>
              <a:rPr lang="en-US" u="sng" dirty="0" err="1">
                <a:ea typeface="+mn-lt"/>
                <a:cs typeface="+mn-lt"/>
              </a:rPr>
              <a:t>спирте</a:t>
            </a:r>
            <a:r>
              <a:rPr lang="en-US" u="sng" dirty="0">
                <a:ea typeface="+mn-lt"/>
                <a:cs typeface="+mn-lt"/>
              </a:rPr>
              <a:t>. В </a:t>
            </a:r>
            <a:r>
              <a:rPr lang="en-US" u="sng" dirty="0" err="1">
                <a:ea typeface="+mn-lt"/>
                <a:cs typeface="+mn-lt"/>
              </a:rPr>
              <a:t>воде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растворяется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плохо</a:t>
            </a:r>
            <a:r>
              <a:rPr lang="en-US" u="sng" dirty="0">
                <a:ea typeface="+mn-lt"/>
                <a:cs typeface="+mn-lt"/>
              </a:rPr>
              <a:t>. </a:t>
            </a:r>
            <a:r>
              <a:rPr lang="en-US" u="sng" dirty="0" err="1">
                <a:ea typeface="+mn-lt"/>
                <a:cs typeface="+mn-lt"/>
              </a:rPr>
              <a:t>Получается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также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из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твёрдого</a:t>
            </a:r>
            <a:r>
              <a:rPr lang="en-US" u="sng" dirty="0">
                <a:ea typeface="+mn-lt"/>
                <a:cs typeface="+mn-lt"/>
              </a:rPr>
              <a:t> и </a:t>
            </a:r>
            <a:r>
              <a:rPr lang="en-US" u="sng" dirty="0" err="1">
                <a:ea typeface="+mn-lt"/>
                <a:cs typeface="+mn-lt"/>
              </a:rPr>
              <a:t>жидкого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топлива</a:t>
            </a:r>
            <a:r>
              <a:rPr lang="en-US" u="sng" dirty="0">
                <a:ea typeface="+mn-lt"/>
                <a:cs typeface="+mn-lt"/>
              </a:rPr>
              <a:t>: </a:t>
            </a:r>
            <a:r>
              <a:rPr lang="en-US" u="sng" dirty="0" err="1">
                <a:ea typeface="+mn-lt"/>
                <a:cs typeface="+mn-lt"/>
              </a:rPr>
              <a:t>каменных</a:t>
            </a:r>
            <a:r>
              <a:rPr lang="en-US" u="sng" dirty="0">
                <a:ea typeface="+mn-lt"/>
                <a:cs typeface="+mn-lt"/>
              </a:rPr>
              <a:t> и </a:t>
            </a:r>
            <a:r>
              <a:rPr lang="en-US" u="sng" dirty="0" err="1">
                <a:ea typeface="+mn-lt"/>
                <a:cs typeface="+mn-lt"/>
              </a:rPr>
              <a:t>бурых</a:t>
            </a:r>
            <a:r>
              <a:rPr lang="en-US" u="sng" dirty="0">
                <a:ea typeface="+mn-lt"/>
                <a:cs typeface="+mn-lt"/>
              </a:rPr>
              <a:t> </a:t>
            </a:r>
            <a:r>
              <a:rPr lang="en-US" u="sng" dirty="0" err="1">
                <a:ea typeface="+mn-lt"/>
                <a:cs typeface="+mn-lt"/>
              </a:rPr>
              <a:t>углей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сланцев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торфа</a:t>
            </a:r>
            <a:r>
              <a:rPr lang="en-US" u="sng" dirty="0">
                <a:ea typeface="+mn-lt"/>
                <a:cs typeface="+mn-lt"/>
              </a:rPr>
              <a:t>, </a:t>
            </a:r>
            <a:r>
              <a:rPr lang="en-US" u="sng" dirty="0" err="1">
                <a:ea typeface="+mn-lt"/>
                <a:cs typeface="+mn-lt"/>
              </a:rPr>
              <a:t>нефти</a:t>
            </a:r>
            <a:r>
              <a:rPr lang="en-US" u="sng" dirty="0">
                <a:ea typeface="+mn-lt"/>
                <a:cs typeface="+mn-lt"/>
              </a:rPr>
              <a:t>. </a:t>
            </a:r>
            <a:endParaRPr lang="en-US" u="sng">
              <a:cs typeface="Calibri"/>
            </a:endParaRPr>
          </a:p>
        </p:txBody>
      </p:sp>
      <p:sp>
        <p:nvSpPr>
          <p:cNvPr id="16" name="Rounded Rectangle 32">
            <a:extLst>
              <a:ext uri="{FF2B5EF4-FFF2-40B4-BE49-F238E27FC236}">
                <a16:creationId xmlns:a16="http://schemas.microsoft.com/office/drawing/2014/main" id="{C6B73218-2E98-4B38-9429-97B39CA7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2585" y="623013"/>
            <a:ext cx="5433751" cy="5611842"/>
          </a:xfrm>
          <a:prstGeom prst="roundRect">
            <a:avLst>
              <a:gd name="adj" fmla="val 3449"/>
            </a:avLst>
          </a:prstGeom>
          <a:solidFill>
            <a:schemeClr val="tx1"/>
          </a:solidFill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Рисунок 5" descr="Изображение выглядит как шоколад, черный, конькобежный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839F4235-B209-46B7-B169-4B554AD018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475" y="733077"/>
            <a:ext cx="2465725" cy="2058881"/>
          </a:xfrm>
          <a:prstGeom prst="roundRect">
            <a:avLst>
              <a:gd name="adj" fmla="val 4207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2D0EBC27-C0CB-4FCE-866B-C2954B2B887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5"/>
          <a:stretch>
            <a:fillRect/>
          </a:stretch>
        </p:blipFill>
        <p:spPr>
          <a:xfrm>
            <a:off x="8853351" y="950758"/>
            <a:ext cx="2546695" cy="1623518"/>
          </a:xfrm>
          <a:prstGeom prst="roundRect">
            <a:avLst>
              <a:gd name="adj" fmla="val 4207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7" name="Рисунок 7" descr="Изображение выглядит как текст, сладость&#10;&#10;Автоматически созданное описание">
            <a:extLst>
              <a:ext uri="{FF2B5EF4-FFF2-40B4-BE49-F238E27FC236}">
                <a16:creationId xmlns:a16="http://schemas.microsoft.com/office/drawing/2014/main" id="{EA06A354-5072-46FC-BEBC-60A01A30BD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93625" y="3153229"/>
            <a:ext cx="5206421" cy="2720354"/>
          </a:xfrm>
          <a:prstGeom prst="roundRect">
            <a:avLst>
              <a:gd name="adj" fmla="val 4528"/>
            </a:avLst>
          </a:prstGeom>
          <a:ln w="50800" cap="sq" cmpd="dbl">
            <a:noFill/>
            <a:miter lim="800000"/>
          </a:ln>
          <a:effectLst/>
        </p:spPr>
      </p:pic>
      <p:pic>
        <p:nvPicPr>
          <p:cNvPr id="8" name="Рисунок 8" descr="Курсор со сплошной заливкой">
            <a:extLst>
              <a:ext uri="{FF2B5EF4-FFF2-40B4-BE49-F238E27FC236}">
                <a16:creationId xmlns:a16="http://schemas.microsoft.com/office/drawing/2014/main" id="{07D14DCC-4FBC-42A8-95A0-61F77836F5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5760000">
            <a:off x="5398718" y="2335060"/>
            <a:ext cx="914400" cy="914400"/>
          </a:xfrm>
          <a:prstGeom prst="rect">
            <a:avLst/>
          </a:prstGeom>
        </p:spPr>
      </p:pic>
      <p:pic>
        <p:nvPicPr>
          <p:cNvPr id="10" name="Рисунок 11" descr="Назад со сплошной заливкой">
            <a:extLst>
              <a:ext uri="{FF2B5EF4-FFF2-40B4-BE49-F238E27FC236}">
                <a16:creationId xmlns:a16="http://schemas.microsoft.com/office/drawing/2014/main" id="{A284DACF-DC2D-4C1A-9453-14453AD0BE8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127321" y="3806868"/>
            <a:ext cx="914400" cy="914400"/>
          </a:xfrm>
          <a:prstGeom prst="rect">
            <a:avLst/>
          </a:prstGeom>
        </p:spPr>
      </p:pic>
      <p:pic>
        <p:nvPicPr>
          <p:cNvPr id="12" name="Рисунок 12" descr="Стрелка: изгиб против часовой стрелки со сплошной заливкой">
            <a:extLst>
              <a:ext uri="{FF2B5EF4-FFF2-40B4-BE49-F238E27FC236}">
                <a16:creationId xmlns:a16="http://schemas.microsoft.com/office/drawing/2014/main" id="{96CA4054-A4DF-42F7-8776-272F681FFFD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1980000">
            <a:off x="10929770" y="2573471"/>
            <a:ext cx="663880" cy="632565"/>
          </a:xfrm>
          <a:prstGeom prst="rect">
            <a:avLst/>
          </a:prstGeom>
        </p:spPr>
      </p:pic>
      <p:pic>
        <p:nvPicPr>
          <p:cNvPr id="13" name="Рисунок 14" descr="Назад со сплошной заливкой">
            <a:extLst>
              <a:ext uri="{FF2B5EF4-FFF2-40B4-BE49-F238E27FC236}">
                <a16:creationId xmlns:a16="http://schemas.microsoft.com/office/drawing/2014/main" id="{6886F233-98D6-4C6E-9241-ACACBFA09BF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rot="12720000">
            <a:off x="8743740" y="2564079"/>
            <a:ext cx="643003" cy="64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550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5D4806-06A3-4195-BC29-9A4D3039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chemeClr val="bg2">
                    <a:lumMod val="60000"/>
                    <a:lumOff val="40000"/>
                  </a:schemeClr>
                </a:solidFill>
                <a:cs typeface="Calibri Light"/>
              </a:rPr>
              <a:t>Бетон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7D492C9-B4FD-4D8F-98CF-3F100DF920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-3130" y="2068998"/>
            <a:ext cx="4640430" cy="3638696"/>
          </a:xfrm>
        </p:spPr>
        <p:txBody>
          <a:bodyPr>
            <a:normAutofit/>
          </a:bodyPr>
          <a:lstStyle/>
          <a:p>
            <a:r>
              <a:rPr lang="ru-RU" u="sng" dirty="0">
                <a:solidFill>
                  <a:schemeClr val="bg2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Бетон</a:t>
            </a:r>
            <a:r>
              <a:rPr lang="ru-RU" dirty="0">
                <a:ea typeface="+mn-lt"/>
                <a:cs typeface="+mn-lt"/>
              </a:rPr>
              <a:t> — искусственный каменный строительный материал, получаемый в результате формования и затвердевания рационально подобранной и уплотнённой смеси, состоящей из вяжущего вещества (например, цемент), крупных и мелких заполнителей, воды. В ряде случаев может иметь в составе специальные добавки, а также не содержать воды (например, асфальтобетон).</a:t>
            </a:r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6FCFB8-853A-4159-926F-EF3DB0FAB4E3}"/>
              </a:ext>
            </a:extLst>
          </p:cNvPr>
          <p:cNvSpPr txBox="1"/>
          <p:nvPr/>
        </p:nvSpPr>
        <p:spPr>
          <a:xfrm>
            <a:off x="6822510" y="2386208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cs typeface="Calibri"/>
              </a:rPr>
              <a:t>Два вида бетона</a:t>
            </a:r>
          </a:p>
        </p:txBody>
      </p:sp>
      <p:pic>
        <p:nvPicPr>
          <p:cNvPr id="7" name="Рисунок 7" descr="Изображение выглядит как кирпич, сыр, строитель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12B1D558-1F8C-4745-AC55-8AC0EEDAB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8702" y="3244752"/>
            <a:ext cx="3609583" cy="2717126"/>
          </a:xfrm>
          <a:prstGeom prst="rect">
            <a:avLst/>
          </a:prstGeom>
        </p:spPr>
      </p:pic>
      <p:pic>
        <p:nvPicPr>
          <p:cNvPr id="8" name="Рисунок 8" descr="Изображение выглядит как земля, внешний, грязь, песчаный&#10;&#10;Автоматически созданное описание">
            <a:extLst>
              <a:ext uri="{FF2B5EF4-FFF2-40B4-BE49-F238E27FC236}">
                <a16:creationId xmlns:a16="http://schemas.microsoft.com/office/drawing/2014/main" id="{0F8A5353-5B30-4720-837A-3BEE355CF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9579" y="3247571"/>
            <a:ext cx="3693089" cy="27114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72E163-65B3-4CAB-8DFF-616609443838}"/>
              </a:ext>
            </a:extLst>
          </p:cNvPr>
          <p:cNvSpPr txBox="1"/>
          <p:nvPr/>
        </p:nvSpPr>
        <p:spPr>
          <a:xfrm>
            <a:off x="5020588" y="6085301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u="sng" dirty="0">
                <a:cs typeface="Calibri"/>
              </a:rPr>
              <a:t>Твёрдый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6063536-7276-4CB1-95B1-F861D0029BA9}"/>
              </a:ext>
            </a:extLst>
          </p:cNvPr>
          <p:cNvSpPr txBox="1"/>
          <p:nvPr/>
        </p:nvSpPr>
        <p:spPr>
          <a:xfrm>
            <a:off x="8889957" y="6082039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u="sng" dirty="0">
                <a:cs typeface="Calibri"/>
              </a:rPr>
              <a:t>Жидкий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4D7B16A-C5B4-45FA-9469-2BC05C0EB19D}"/>
              </a:ext>
            </a:extLst>
          </p:cNvPr>
          <p:cNvSpPr txBox="1"/>
          <p:nvPr/>
        </p:nvSpPr>
        <p:spPr>
          <a:xfrm>
            <a:off x="391" y="5668419"/>
            <a:ext cx="4580348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u="sng" dirty="0">
                <a:cs typeface="Calibri"/>
              </a:rPr>
              <a:t>Также у бетона есть старший брат, а именно</a:t>
            </a:r>
            <a:r>
              <a:rPr lang="ru-RU" sz="2400" dirty="0">
                <a:cs typeface="Calibri"/>
              </a:rPr>
              <a:t> </a:t>
            </a:r>
            <a:r>
              <a:rPr lang="ru-RU" sz="2400" b="1" i="1" u="sng" dirty="0">
                <a:solidFill>
                  <a:schemeClr val="bg1"/>
                </a:solidFill>
                <a:cs typeface="Calibri"/>
              </a:rPr>
              <a:t>Железобетон</a:t>
            </a:r>
          </a:p>
        </p:txBody>
      </p:sp>
    </p:spTree>
    <p:extLst>
      <p:ext uri="{BB962C8B-B14F-4D97-AF65-F5344CB8AC3E}">
        <p14:creationId xmlns:p14="http://schemas.microsoft.com/office/powerpoint/2010/main" val="1715065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E1F4B-A1FC-4789-B655-2B7525C4D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116" y="108559"/>
            <a:ext cx="10131425" cy="715144"/>
          </a:xfrm>
        </p:spPr>
        <p:txBody>
          <a:bodyPr vert="horz" lIns="91440" tIns="45720" rIns="91440" bIns="45720" rtlCol="0" anchor="b" anchorCtr="0">
            <a:normAutofit fontScale="90000"/>
          </a:bodyPr>
          <a:lstStyle/>
          <a:p>
            <a:pPr algn="ctr"/>
            <a:r>
              <a:rPr lang="en-US" sz="4800" dirty="0" err="1">
                <a:cs typeface="Calibri Light"/>
              </a:rPr>
              <a:t>Что</a:t>
            </a:r>
            <a:r>
              <a:rPr lang="en-US" sz="4800" dirty="0">
                <a:cs typeface="Calibri Light"/>
              </a:rPr>
              <a:t> </a:t>
            </a:r>
            <a:r>
              <a:rPr lang="en-US" sz="4800" dirty="0" err="1">
                <a:cs typeface="Calibri Light"/>
              </a:rPr>
              <a:t>Такое</a:t>
            </a:r>
            <a:r>
              <a:rPr lang="en-US" sz="4800" dirty="0">
                <a:cs typeface="Calibri Light"/>
              </a:rPr>
              <a:t> </a:t>
            </a:r>
            <a:r>
              <a:rPr lang="en-US" sz="4800" dirty="0" err="1">
                <a:cs typeface="Calibri Light"/>
              </a:rPr>
              <a:t>строительные</a:t>
            </a:r>
            <a:r>
              <a:rPr lang="en-US" sz="4800" dirty="0">
                <a:cs typeface="Calibri Light"/>
              </a:rPr>
              <a:t> </a:t>
            </a:r>
            <a:r>
              <a:rPr lang="en-US" sz="4800" dirty="0" err="1">
                <a:cs typeface="Calibri Light"/>
              </a:rPr>
              <a:t>материалы</a:t>
            </a:r>
            <a:r>
              <a:rPr lang="en-US" sz="4800" dirty="0">
                <a:cs typeface="Calibri Light"/>
              </a:rPr>
              <a:t>?</a:t>
            </a:r>
            <a:endParaRPr lang="en-US" sz="4800" dirty="0"/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E088CC0-B30C-4311-B62E-2380998F8015}"/>
              </a:ext>
            </a:extLst>
          </p:cNvPr>
          <p:cNvSpPr txBox="1"/>
          <p:nvPr/>
        </p:nvSpPr>
        <p:spPr>
          <a:xfrm>
            <a:off x="288098" y="830893"/>
            <a:ext cx="11699307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  <a:ea typeface="+mn-lt"/>
                <a:cs typeface="+mn-lt"/>
              </a:rPr>
              <a:t>Строительные материалы</a:t>
            </a:r>
            <a:r>
              <a:rPr lang="ru-RU" sz="2800" b="1" dirty="0">
                <a:ea typeface="+mn-lt"/>
                <a:cs typeface="+mn-lt"/>
              </a:rPr>
              <a:t> — материалы, применяемые в строительстве для постройки, ремонта и реконструкций сооружений. </a:t>
            </a:r>
            <a:endParaRPr lang="ru-RU" sz="2800" b="1">
              <a:cs typeface="Calibri"/>
            </a:endParaRPr>
          </a:p>
        </p:txBody>
      </p:sp>
      <p:sp>
        <p:nvSpPr>
          <p:cNvPr id="122" name="TextBox 121">
            <a:extLst>
              <a:ext uri="{FF2B5EF4-FFF2-40B4-BE49-F238E27FC236}">
                <a16:creationId xmlns:a16="http://schemas.microsoft.com/office/drawing/2014/main" id="{6032C9EB-B6B1-45E3-B76F-9830CE367AB2}"/>
              </a:ext>
            </a:extLst>
          </p:cNvPr>
          <p:cNvSpPr txBox="1"/>
          <p:nvPr/>
        </p:nvSpPr>
        <p:spPr>
          <a:xfrm>
            <a:off x="1906044" y="1780783"/>
            <a:ext cx="7764047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cs typeface="Calibri"/>
              </a:rPr>
              <a:t>Материалы подразделяются на несколько групп: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701EF14F-2F52-484F-960D-311DCB785E16}"/>
              </a:ext>
            </a:extLst>
          </p:cNvPr>
          <p:cNvSpPr txBox="1"/>
          <p:nvPr/>
        </p:nvSpPr>
        <p:spPr>
          <a:xfrm>
            <a:off x="222206" y="2299439"/>
            <a:ext cx="6866349" cy="535531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</a:rPr>
              <a:t>1. Классификация и основные свойства строительных материалов.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2. Естественные каменные материалы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3. Керамические материалы и изделия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4. Неорганические (минеральные) и органические вяжущие материалы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5. Бетоны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6. Железобетонные конструкции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7. Строительные растворы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8. Искусственные каменные материалы и изделия на основе неорганических вяжущих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9. Древесные материалы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10. Металлы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11. Материалы и изделия на основе пластических масс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12. Тепло- и звукоизоляционные материалы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ru-RU" b="1" u="sng" dirty="0">
                <a:solidFill>
                  <a:srgbClr val="FFFF00"/>
                </a:solidFill>
              </a:rPr>
              <a:t>13. Кровельные и гидроизоляционные материалы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r>
              <a:rPr lang="en-US" b="1" u="sng" dirty="0">
                <a:solidFill>
                  <a:srgbClr val="FFFF00"/>
                </a:solidFill>
              </a:rPr>
              <a:t>14. </a:t>
            </a:r>
            <a:r>
              <a:rPr lang="en-US" b="1" u="sng" dirty="0" err="1">
                <a:solidFill>
                  <a:srgbClr val="FFFF00"/>
                </a:solidFill>
              </a:rPr>
              <a:t>Лакокрасочные</a:t>
            </a:r>
            <a:r>
              <a:rPr lang="en-US" b="1" u="sng" dirty="0">
                <a:solidFill>
                  <a:srgbClr val="FFFF00"/>
                </a:solidFill>
              </a:rPr>
              <a:t> </a:t>
            </a:r>
            <a:r>
              <a:rPr lang="en-US" b="1" u="sng" dirty="0" err="1">
                <a:solidFill>
                  <a:srgbClr val="FFFF00"/>
                </a:solidFill>
              </a:rPr>
              <a:t>материалы</a:t>
            </a:r>
            <a:endParaRPr lang="en-US" b="1" u="sng">
              <a:solidFill>
                <a:srgbClr val="FFFF00"/>
              </a:solidFill>
              <a:cs typeface="Calibri"/>
            </a:endParaRPr>
          </a:p>
          <a:p>
            <a:br>
              <a:rPr lang="en-US" dirty="0"/>
            </a:br>
            <a:endParaRPr lang="en-US">
              <a:cs typeface="Calibri"/>
            </a:endParaRPr>
          </a:p>
          <a:p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3955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CC2718-64F7-4AF9-88D2-82803D019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870" y="98121"/>
            <a:ext cx="10131425" cy="1090925"/>
          </a:xfrm>
        </p:spPr>
        <p:txBody>
          <a:bodyPr/>
          <a:lstStyle/>
          <a:p>
            <a:pPr algn="ctr"/>
            <a:r>
              <a:rPr lang="ru-RU" b="1" u="sng" dirty="0">
                <a:solidFill>
                  <a:schemeClr val="bg1"/>
                </a:solidFill>
                <a:cs typeface="Calibri Light"/>
              </a:rPr>
              <a:t>железобетон</a:t>
            </a:r>
            <a:endParaRPr lang="ru-RU" b="1">
              <a:solidFill>
                <a:schemeClr val="bg1"/>
              </a:solidFill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9DEF62-5B91-4792-8905-7A61610F51C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u="sng" dirty="0">
                <a:solidFill>
                  <a:schemeClr val="bg1"/>
                </a:solidFill>
                <a:ea typeface="+mn-lt"/>
                <a:cs typeface="+mn-lt"/>
              </a:rPr>
              <a:t>Железобетон</a:t>
            </a:r>
            <a:r>
              <a:rPr lang="ru-RU" sz="2400" b="1" dirty="0">
                <a:ea typeface="+mn-lt"/>
                <a:cs typeface="+mn-lt"/>
              </a:rPr>
              <a:t> — строительный материал, состоящий из бетона и стали. Запатентован в 1867 году Жозефом </a:t>
            </a:r>
            <a:r>
              <a:rPr lang="ru-RU" sz="2400" b="1" dirty="0" err="1">
                <a:ea typeface="+mn-lt"/>
                <a:cs typeface="+mn-lt"/>
              </a:rPr>
              <a:t>Монье</a:t>
            </a:r>
            <a:r>
              <a:rPr lang="ru-RU" sz="2400" b="1" dirty="0">
                <a:ea typeface="+mn-lt"/>
                <a:cs typeface="+mn-lt"/>
              </a:rPr>
              <a:t> как материал для изготовления кадок для растений.</a:t>
            </a:r>
            <a:endParaRPr lang="ru-RU" sz="2400" b="1"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76D1E0F-1CED-4EF5-B14D-5A38CC1F54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4964" y="1714094"/>
            <a:ext cx="4995332" cy="4672091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b="1" dirty="0">
                <a:ea typeface="+mn-lt"/>
                <a:cs typeface="+mn-lt"/>
              </a:rPr>
              <a:t>К положительным качествам железобетонных конструкций относятся:</a:t>
            </a:r>
            <a:endParaRPr lang="ru-RU" sz="2000" b="1"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sz="2000" b="1" dirty="0">
                <a:ea typeface="+mn-lt"/>
                <a:cs typeface="+mn-lt"/>
              </a:rPr>
              <a:t>долговечность;</a:t>
            </a: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sz="2000" b="1" dirty="0">
                <a:ea typeface="+mn-lt"/>
                <a:cs typeface="+mn-lt"/>
              </a:rPr>
              <a:t>низкая стоимость — железобетонные конструкции значительно дешевле стальных;</a:t>
            </a: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sz="2000" b="1" dirty="0" err="1">
                <a:ea typeface="+mn-lt"/>
                <a:cs typeface="+mn-lt"/>
              </a:rPr>
              <a:t>пожаростойкость</a:t>
            </a:r>
            <a:r>
              <a:rPr lang="ru-RU" sz="2000" b="1" dirty="0">
                <a:ea typeface="+mn-lt"/>
                <a:cs typeface="+mn-lt"/>
              </a:rPr>
              <a:t> в сравнении со сталью;</a:t>
            </a: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sz="2000" b="1" dirty="0">
                <a:ea typeface="+mn-lt"/>
                <a:cs typeface="+mn-lt"/>
              </a:rPr>
              <a:t>технологичность — несложно при бетонировании получать любую форму конструкции;</a:t>
            </a: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sz="2000" b="1" dirty="0">
                <a:ea typeface="+mn-lt"/>
                <a:cs typeface="+mn-lt"/>
              </a:rPr>
              <a:t>химическая и биологическая стойкость;</a:t>
            </a: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sz="2000" b="1" dirty="0">
                <a:ea typeface="+mn-lt"/>
                <a:cs typeface="+mn-lt"/>
              </a:rPr>
              <a:t>высокая сопротивляемость статическим и динамическим нагрузкам.</a:t>
            </a:r>
            <a:endParaRPr lang="ru-RU" sz="2000" b="1" dirty="0">
              <a:cs typeface="Calibri"/>
            </a:endParaRPr>
          </a:p>
          <a:p>
            <a:pPr>
              <a:buClr>
                <a:srgbClr val="FFFFFF"/>
              </a:buClr>
            </a:pPr>
            <a:endParaRPr lang="ru-RU" sz="20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45201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48C2D7-5FDC-4385-826A-B619DEAAE4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bg1"/>
                </a:solidFill>
                <a:cs typeface="Calibri Light"/>
              </a:rPr>
              <a:t>Примеры железобетонных конструкций</a:t>
            </a:r>
            <a:endParaRPr lang="ru-RU"/>
          </a:p>
        </p:txBody>
      </p:sp>
      <p:pic>
        <p:nvPicPr>
          <p:cNvPr id="5" name="Рисунок 5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5CC32E79-1C2C-4BD5-8188-7BF894EE7FF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7541" y="2142067"/>
            <a:ext cx="4871856" cy="3649134"/>
          </a:xfrm>
        </p:spPr>
      </p:pic>
      <p:pic>
        <p:nvPicPr>
          <p:cNvPr id="6" name="Рисунок 6" descr="Изображение выглядит как внешний, земля, цемент, бетон&#10;&#10;Автоматически созданное описание">
            <a:extLst>
              <a:ext uri="{FF2B5EF4-FFF2-40B4-BE49-F238E27FC236}">
                <a16:creationId xmlns:a16="http://schemas.microsoft.com/office/drawing/2014/main" id="{2B34593C-E655-4B58-9DED-30A7619FFCD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886806" y="2142067"/>
            <a:ext cx="4865511" cy="3649133"/>
          </a:xfrm>
        </p:spPr>
      </p:pic>
    </p:spTree>
    <p:extLst>
      <p:ext uri="{BB962C8B-B14F-4D97-AF65-F5344CB8AC3E}">
        <p14:creationId xmlns:p14="http://schemas.microsoft.com/office/powerpoint/2010/main" val="2612009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7C3232-B616-4CD0-B3FB-A7B41EE8F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 Light"/>
              </a:rPr>
              <a:t>Строительные растворы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6AD2B5-A96C-4C22-A801-2DF540DD0B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57830" y="2142067"/>
            <a:ext cx="5423306" cy="3649134"/>
          </a:xfrm>
        </p:spPr>
        <p:txBody>
          <a:bodyPr/>
          <a:lstStyle/>
          <a:p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Строительный раствор</a:t>
            </a:r>
            <a:r>
              <a:rPr lang="ru-RU" sz="2400" dirty="0">
                <a:ea typeface="+mn-lt"/>
                <a:cs typeface="+mn-lt"/>
              </a:rPr>
              <a:t> — </a:t>
            </a:r>
            <a:r>
              <a:rPr lang="ru-RU" sz="2400" b="1" dirty="0">
                <a:ea typeface="+mn-lt"/>
                <a:cs typeface="+mn-lt"/>
              </a:rPr>
              <a:t>раствор</a:t>
            </a:r>
            <a:r>
              <a:rPr lang="ru-RU" sz="2400" dirty="0">
                <a:ea typeface="+mn-lt"/>
                <a:cs typeface="+mn-lt"/>
              </a:rPr>
              <a:t> из вяжущего вещества, воды и заполнителя (возможны добавки), со временем превращающейся в искусственный камень.</a:t>
            </a:r>
            <a:endParaRPr lang="ru-RU" sz="2400"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1F684B-10B8-4224-B452-5A2450D2FEB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ru-RU" sz="2800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/>
              </a:rPr>
              <a:t>К таким растворам относятся:</a:t>
            </a:r>
          </a:p>
        </p:txBody>
      </p:sp>
    </p:spTree>
    <p:extLst>
      <p:ext uri="{BB962C8B-B14F-4D97-AF65-F5344CB8AC3E}">
        <p14:creationId xmlns:p14="http://schemas.microsoft.com/office/powerpoint/2010/main" val="20582932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FF360D-841C-4656-9874-3EECD2A46B69}"/>
              </a:ext>
            </a:extLst>
          </p:cNvPr>
          <p:cNvSpPr txBox="1"/>
          <p:nvPr/>
        </p:nvSpPr>
        <p:spPr>
          <a:xfrm>
            <a:off x="100209" y="371605"/>
            <a:ext cx="4361143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Цементные растворы</a:t>
            </a:r>
            <a:r>
              <a:rPr lang="ru-RU" u="sng" dirty="0">
                <a:ea typeface="+mn-lt"/>
                <a:cs typeface="+mn-lt"/>
              </a:rPr>
              <a:t> </a:t>
            </a:r>
            <a:r>
              <a:rPr lang="ru-RU" dirty="0">
                <a:ea typeface="+mn-lt"/>
                <a:cs typeface="+mn-lt"/>
              </a:rPr>
              <a:t>нередко используются в каменной и кирпичной кладке в случаях, когда конструкция расположена ниже уровня подпочвенных вод, а также для оштукатуривания цоколей, наружных стен, карнизов, заливания стяжек пола. Для помещений с влажностью выше 60% это оптимальный тип строительного раствора.</a:t>
            </a:r>
            <a:endParaRPr lang="ru-RU" dirty="0"/>
          </a:p>
          <a:p>
            <a:pPr algn="l"/>
            <a:endParaRPr lang="ru-RU" dirty="0"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B89010-9C01-4B5F-A582-89B901E56148}"/>
              </a:ext>
            </a:extLst>
          </p:cNvPr>
          <p:cNvSpPr txBox="1"/>
          <p:nvPr/>
        </p:nvSpPr>
        <p:spPr>
          <a:xfrm>
            <a:off x="4449741" y="368343"/>
            <a:ext cx="3453007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Глиняные смеси</a:t>
            </a:r>
            <a:r>
              <a:rPr lang="ru-RU" dirty="0">
                <a:ea typeface="+mn-lt"/>
                <a:cs typeface="+mn-lt"/>
              </a:rPr>
              <a:t> обычно используют как кладочные — для труб, очагов и печей, а также для наземной части строений, не подверженной воздействию влаги. Пластичность материала обуславливает малую степень усадки, однако и твердеет такой состав относительно медленно.</a:t>
            </a: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A58D8F-E179-41C6-9E32-BD4B88C41C1D}"/>
              </a:ext>
            </a:extLst>
          </p:cNvPr>
          <p:cNvSpPr txBox="1"/>
          <p:nvPr/>
        </p:nvSpPr>
        <p:spPr>
          <a:xfrm>
            <a:off x="7901575" y="375520"/>
            <a:ext cx="4183691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Сложные растворы </a:t>
            </a:r>
            <a:r>
              <a:rPr lang="ru-RU" dirty="0">
                <a:ea typeface="+mn-lt"/>
                <a:cs typeface="+mn-lt"/>
              </a:rPr>
              <a:t>— в состав которых входит несколько типов вяжущих веществ — наиболее популярны благодаря тому, что они обладают достоинствами смесей на основе различных компонентов. Они также обладают более высокой прочностью по сравнению с простыми растворами и широко используются для кладочных и штукатурных работ. Наиболее часто в данной категории находят применение цементно-известковые смеси.</a:t>
            </a:r>
            <a:endParaRPr lang="ru-RU" dirty="0"/>
          </a:p>
        </p:txBody>
      </p:sp>
      <p:pic>
        <p:nvPicPr>
          <p:cNvPr id="8" name="Рисунок 8" descr="Изображение выглядит как внутренний, еда, прилавок, контейнер&#10;&#10;Автоматически созданное описание">
            <a:extLst>
              <a:ext uri="{FF2B5EF4-FFF2-40B4-BE49-F238E27FC236}">
                <a16:creationId xmlns:a16="http://schemas.microsoft.com/office/drawing/2014/main" id="{FFF126FE-4029-4756-A40C-CE1DFE2DE4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" y="3194237"/>
            <a:ext cx="3922735" cy="2985170"/>
          </a:xfrm>
          <a:prstGeom prst="rect">
            <a:avLst/>
          </a:prstGeom>
        </p:spPr>
      </p:pic>
      <p:pic>
        <p:nvPicPr>
          <p:cNvPr id="9" name="Рисунок 9" descr="Изображение выглядит как инструмент&#10;&#10;Автоматически созданное описание">
            <a:extLst>
              <a:ext uri="{FF2B5EF4-FFF2-40B4-BE49-F238E27FC236}">
                <a16:creationId xmlns:a16="http://schemas.microsoft.com/office/drawing/2014/main" id="{DF60A47E-543E-4234-803A-9ADF02B25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7662" y="3424847"/>
            <a:ext cx="3818348" cy="2993671"/>
          </a:xfrm>
          <a:prstGeom prst="rect">
            <a:avLst/>
          </a:prstGeom>
        </p:spPr>
      </p:pic>
      <p:pic>
        <p:nvPicPr>
          <p:cNvPr id="10" name="Рисунок 10" descr="Изображение выглядит как грязный&#10;&#10;Автоматически созданное описание">
            <a:extLst>
              <a:ext uri="{FF2B5EF4-FFF2-40B4-BE49-F238E27FC236}">
                <a16:creationId xmlns:a16="http://schemas.microsoft.com/office/drawing/2014/main" id="{90EB6237-8C5E-43F5-BD3B-744939699A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12483" y="3830355"/>
            <a:ext cx="3776596" cy="2798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042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EEA6D33-4C0C-41ED-BDCB-5C0305D99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67" y="254696"/>
            <a:ext cx="10131425" cy="516815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 Light"/>
              </a:rPr>
              <a:t>Вот ещё примеры</a:t>
            </a:r>
            <a:endParaRPr lang="ru-RU">
              <a:solidFill>
                <a:schemeClr val="accent3">
                  <a:lumMod val="60000"/>
                  <a:lumOff val="40000"/>
                </a:schemeClr>
              </a:solidFill>
              <a:cs typeface="Calibri Light" panose="020F0302020204030204"/>
            </a:endParaRPr>
          </a:p>
        </p:txBody>
      </p:sp>
      <p:pic>
        <p:nvPicPr>
          <p:cNvPr id="5" name="Рисунок 5" descr="Изображение выглядит как внутренний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F91A85B4-87A0-4FE0-83A7-36B3749B8B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5" y="896720"/>
            <a:ext cx="4350706" cy="2037436"/>
          </a:xfrm>
          <a:prstGeom prst="rect">
            <a:avLst/>
          </a:prstGeom>
        </p:spPr>
      </p:pic>
      <p:pic>
        <p:nvPicPr>
          <p:cNvPr id="6" name="Рисунок 6" descr="Изображение выглядит как человек, внешний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59785F9E-B53D-43B7-900F-0B7468D79F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784" y="897177"/>
            <a:ext cx="3453008" cy="2589756"/>
          </a:xfrm>
          <a:prstGeom prst="rect">
            <a:avLst/>
          </a:prstGeom>
        </p:spPr>
      </p:pic>
      <p:pic>
        <p:nvPicPr>
          <p:cNvPr id="7" name="Рисунок 7" descr="Изображение выглядит как человек, готовит пищу, питание, решетка&#10;&#10;Автоматически созданное описание">
            <a:extLst>
              <a:ext uri="{FF2B5EF4-FFF2-40B4-BE49-F238E27FC236}">
                <a16:creationId xmlns:a16="http://schemas.microsoft.com/office/drawing/2014/main" id="{4D94554E-F9D9-421D-89DF-E607EBDF6C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344" y="3648532"/>
            <a:ext cx="4350706" cy="2556744"/>
          </a:xfrm>
          <a:prstGeom prst="rect">
            <a:avLst/>
          </a:prstGeom>
        </p:spPr>
      </p:pic>
      <p:pic>
        <p:nvPicPr>
          <p:cNvPr id="8" name="Рисунок 8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F4B1B39-1172-42C1-B563-AFE27EF6A3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8784" y="4123738"/>
            <a:ext cx="4747364" cy="2065619"/>
          </a:xfrm>
          <a:prstGeom prst="rect">
            <a:avLst/>
          </a:prstGeom>
        </p:spPr>
      </p:pic>
      <p:pic>
        <p:nvPicPr>
          <p:cNvPr id="9" name="Рисунок 9" descr="Изображение выглядит как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B923CEBF-25DE-4F27-80E1-01C3E92748F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28345" y="898941"/>
            <a:ext cx="3567830" cy="235658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573B5D3-B212-4A5C-ABC5-70B9223595AE}"/>
              </a:ext>
            </a:extLst>
          </p:cNvPr>
          <p:cNvSpPr txBox="1"/>
          <p:nvPr/>
        </p:nvSpPr>
        <p:spPr>
          <a:xfrm>
            <a:off x="308975" y="3064701"/>
            <a:ext cx="4361143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dirty="0">
                <a:cs typeface="Calibri"/>
              </a:rPr>
              <a:t>Нанесение Акустической  штукатурки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17C06-0310-4BD2-8E92-BD455E316C2F}"/>
              </a:ext>
            </a:extLst>
          </p:cNvPr>
          <p:cNvSpPr txBox="1"/>
          <p:nvPr/>
        </p:nvSpPr>
        <p:spPr>
          <a:xfrm>
            <a:off x="5326563" y="3489411"/>
            <a:ext cx="2440486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400" dirty="0">
                <a:cs typeface="Calibri"/>
              </a:rPr>
              <a:t>Гидроизоляция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4C9B55-E2A5-424C-BA15-99F20BFAA9FA}"/>
              </a:ext>
            </a:extLst>
          </p:cNvPr>
          <p:cNvSpPr txBox="1"/>
          <p:nvPr/>
        </p:nvSpPr>
        <p:spPr>
          <a:xfrm>
            <a:off x="8955848" y="3486150"/>
            <a:ext cx="317117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cs typeface="Calibri"/>
              </a:rPr>
              <a:t>Тампонажный раствор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3CC28F-8328-4B09-8417-A20B05713194}"/>
              </a:ext>
            </a:extLst>
          </p:cNvPr>
          <p:cNvSpPr txBox="1"/>
          <p:nvPr/>
        </p:nvSpPr>
        <p:spPr>
          <a:xfrm>
            <a:off x="5528806" y="6290806"/>
            <a:ext cx="33486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 err="1">
                <a:cs typeface="Calibri"/>
              </a:rPr>
              <a:t>Рентгенная</a:t>
            </a:r>
            <a:r>
              <a:rPr lang="ru-RU" sz="2400" dirty="0">
                <a:cs typeface="Calibri"/>
              </a:rPr>
              <a:t> штукатурка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0690653-570A-4044-8573-1CEADA44FD97}"/>
              </a:ext>
            </a:extLst>
          </p:cNvPr>
          <p:cNvSpPr txBox="1"/>
          <p:nvPr/>
        </p:nvSpPr>
        <p:spPr>
          <a:xfrm>
            <a:off x="306366" y="6329297"/>
            <a:ext cx="428807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400" dirty="0">
                <a:cs typeface="Calibri"/>
              </a:rPr>
              <a:t>Инъекционный ввод цемента</a:t>
            </a:r>
          </a:p>
        </p:txBody>
      </p:sp>
    </p:spTree>
    <p:extLst>
      <p:ext uri="{BB962C8B-B14F-4D97-AF65-F5344CB8AC3E}">
        <p14:creationId xmlns:p14="http://schemas.microsoft.com/office/powerpoint/2010/main" val="36220397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02692A3-6A00-4E98-9FA5-E7C16A9ECA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5364" y="1442697"/>
            <a:ext cx="5809525" cy="5047872"/>
          </a:xfrm>
        </p:spPr>
        <p:txBody>
          <a:bodyPr/>
          <a:lstStyle/>
          <a:p>
            <a:r>
              <a:rPr lang="ru-RU" sz="2400" b="1" u="sng" dirty="0">
                <a:solidFill>
                  <a:schemeClr val="accent3">
                    <a:lumMod val="60000"/>
                    <a:lumOff val="40000"/>
                  </a:schemeClr>
                </a:solidFill>
                <a:ea typeface="+mn-lt"/>
                <a:cs typeface="+mn-lt"/>
              </a:rPr>
              <a:t>Тампонажные растворы</a:t>
            </a:r>
            <a:r>
              <a:rPr lang="ru-RU" sz="2400" dirty="0">
                <a:ea typeface="+mn-lt"/>
                <a:cs typeface="+mn-lt"/>
              </a:rPr>
              <a:t> — </a:t>
            </a:r>
            <a:r>
              <a:rPr lang="ru-RU" sz="2400" b="1" dirty="0">
                <a:ea typeface="+mn-lt"/>
                <a:cs typeface="+mn-lt"/>
              </a:rPr>
              <a:t>это</a:t>
            </a:r>
            <a:r>
              <a:rPr lang="ru-RU" sz="2400" dirty="0">
                <a:ea typeface="+mn-lt"/>
                <a:cs typeface="+mn-lt"/>
              </a:rPr>
              <a:t> комбинации спецматериалов или составов, используемых для тампонирования нефтяных и газовых скважин. С целью разобщения пластов в обсадную колонну закачивают цементный </a:t>
            </a:r>
            <a:r>
              <a:rPr lang="ru-RU" sz="2400" b="1" dirty="0">
                <a:ea typeface="+mn-lt"/>
                <a:cs typeface="+mn-lt"/>
              </a:rPr>
              <a:t>раствор</a:t>
            </a:r>
            <a:r>
              <a:rPr lang="ru-RU" sz="2400" dirty="0">
                <a:ea typeface="+mn-lt"/>
                <a:cs typeface="+mn-lt"/>
              </a:rPr>
              <a:t>, который вытесняет находящийся в ней буровой </a:t>
            </a:r>
            <a:r>
              <a:rPr lang="ru-RU" sz="2400" b="1" dirty="0">
                <a:ea typeface="+mn-lt"/>
                <a:cs typeface="+mn-lt"/>
              </a:rPr>
              <a:t>раствор</a:t>
            </a:r>
            <a:r>
              <a:rPr lang="ru-RU" sz="2400" dirty="0">
                <a:ea typeface="+mn-lt"/>
                <a:cs typeface="+mn-lt"/>
              </a:rPr>
              <a:t>, и продавливают в </a:t>
            </a:r>
            <a:r>
              <a:rPr lang="ru-RU" sz="2400" dirty="0" err="1">
                <a:ea typeface="+mn-lt"/>
                <a:cs typeface="+mn-lt"/>
              </a:rPr>
              <a:t>затрубное</a:t>
            </a:r>
            <a:r>
              <a:rPr lang="ru-RU" sz="2400" dirty="0">
                <a:ea typeface="+mn-lt"/>
                <a:cs typeface="+mn-lt"/>
              </a:rPr>
              <a:t> пространство на расчетную высоту.</a:t>
            </a:r>
            <a:endParaRPr lang="ru-RU" sz="2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E97632F-82F8-41D3-9AEE-9CBD47DBACD2}"/>
              </a:ext>
            </a:extLst>
          </p:cNvPr>
          <p:cNvSpPr txBox="1"/>
          <p:nvPr/>
        </p:nvSpPr>
        <p:spPr>
          <a:xfrm>
            <a:off x="7668016" y="3242154"/>
            <a:ext cx="296240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/>
              </a:rPr>
              <a:t>Следующие - это</a:t>
            </a:r>
            <a:r>
              <a:rPr lang="ru-RU" sz="2800" dirty="0">
                <a:cs typeface="Calibri"/>
              </a:rPr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0199F7-37AE-4E3E-A455-4A1C8C0201B8}"/>
              </a:ext>
            </a:extLst>
          </p:cNvPr>
          <p:cNvSpPr txBox="1"/>
          <p:nvPr/>
        </p:nvSpPr>
        <p:spPr>
          <a:xfrm>
            <a:off x="3826702" y="643003"/>
            <a:ext cx="4538595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u="sng" dirty="0">
                <a:solidFill>
                  <a:schemeClr val="accent3">
                    <a:lumMod val="60000"/>
                    <a:lumOff val="40000"/>
                  </a:schemeClr>
                </a:solidFill>
                <a:cs typeface="Calibri"/>
              </a:rPr>
              <a:t>Тампонажный раствор</a:t>
            </a:r>
          </a:p>
        </p:txBody>
      </p:sp>
    </p:spTree>
    <p:extLst>
      <p:ext uri="{BB962C8B-B14F-4D97-AF65-F5344CB8AC3E}">
        <p14:creationId xmlns:p14="http://schemas.microsoft.com/office/powerpoint/2010/main" val="2027108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6E300A-D3C0-4C30-9C05-3BD9345C81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u="sng" dirty="0">
                <a:solidFill>
                  <a:schemeClr val="accent1"/>
                </a:solidFill>
                <a:latin typeface="Calibri"/>
                <a:cs typeface="Calibri"/>
              </a:rPr>
              <a:t>Искусственные каменные материалы и изделия на основе неорганических вяжущих</a:t>
            </a:r>
            <a:endParaRPr lang="ru-RU" u="sng">
              <a:solidFill>
                <a:schemeClr val="accent1"/>
              </a:solidFill>
              <a:ea typeface="+mj-lt"/>
              <a:cs typeface="+mj-lt"/>
            </a:endParaRPr>
          </a:p>
          <a:p>
            <a:endParaRPr lang="ru-RU" dirty="0">
              <a:cs typeface="Calibri Light"/>
            </a:endParaRP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5C257DAB-8109-43B4-8BED-03FB795888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47541" y="2142067"/>
            <a:ext cx="4871856" cy="364913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EB1CEEB-13E4-4B09-BEE8-C5D0A271C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5882592" cy="3868338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u="sng" dirty="0">
                <a:solidFill>
                  <a:schemeClr val="accent1"/>
                </a:solidFill>
                <a:ea typeface="+mn-lt"/>
                <a:cs typeface="+mn-lt"/>
              </a:rPr>
              <a:t>Искусственные каменные</a:t>
            </a:r>
            <a:r>
              <a:rPr lang="ru-RU" sz="2400" dirty="0">
                <a:ea typeface="+mn-lt"/>
                <a:cs typeface="+mn-lt"/>
              </a:rPr>
              <a:t> материалы получают при специальной обработке смесей природных материалов — это кирпич, керамика, каменное литье и др. Кирпич строительный — это искусственный камень правильной формы (обычно в виде прямоугольного параллелепипеда).</a:t>
            </a:r>
            <a:endParaRPr lang="ru-RU" sz="2400" dirty="0">
              <a:cs typeface="Calibri"/>
            </a:endParaRPr>
          </a:p>
          <a:p>
            <a:pPr>
              <a:buClr>
                <a:srgbClr val="FFFFFF"/>
              </a:buClr>
            </a:pPr>
            <a:endParaRPr lang="ru-RU" sz="24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29128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83832F-2CEF-4A9F-94B5-C3DFEF52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accent5"/>
                </a:solidFill>
                <a:cs typeface="Calibri Light"/>
              </a:rPr>
              <a:t>Древесные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6A7051-0135-43D8-92A7-3357FA3646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5131032" cy="3805709"/>
          </a:xfrm>
        </p:spPr>
        <p:txBody>
          <a:bodyPr/>
          <a:lstStyle/>
          <a:p>
            <a:r>
              <a:rPr lang="ru-RU" sz="2400" b="1" u="sng" dirty="0">
                <a:solidFill>
                  <a:schemeClr val="accent5"/>
                </a:solidFill>
                <a:ea typeface="+mn-lt"/>
                <a:cs typeface="+mn-lt"/>
              </a:rPr>
              <a:t>Лесные материалы (лесоматериалы) </a:t>
            </a:r>
            <a:r>
              <a:rPr lang="ru-RU" sz="2400" dirty="0">
                <a:ea typeface="+mn-lt"/>
                <a:cs typeface="+mn-lt"/>
              </a:rPr>
              <a:t>— это продукты механической обработки древесины, сохранившие ее природную физическую структуру и химический состав. Лесоматериалы имеют большое народнохозяйственное значение.</a:t>
            </a:r>
            <a:endParaRPr lang="ru-RU" sz="2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515CBB-CBA5-4A09-A4CD-F6BD0ABE0FBC}"/>
              </a:ext>
            </a:extLst>
          </p:cNvPr>
          <p:cNvSpPr txBox="1"/>
          <p:nvPr/>
        </p:nvSpPr>
        <p:spPr>
          <a:xfrm>
            <a:off x="5935249" y="2981195"/>
            <a:ext cx="568681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b="1" u="sng" dirty="0">
                <a:solidFill>
                  <a:schemeClr val="accent5"/>
                </a:solidFill>
                <a:cs typeface="Calibri"/>
              </a:rPr>
              <a:t>Из лесных материалов делается много изделий. Вот примеры:</a:t>
            </a:r>
          </a:p>
        </p:txBody>
      </p:sp>
    </p:spTree>
    <p:extLst>
      <p:ext uri="{BB962C8B-B14F-4D97-AF65-F5344CB8AC3E}">
        <p14:creationId xmlns:p14="http://schemas.microsoft.com/office/powerpoint/2010/main" val="1062246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C43203-DF95-4B62-9F76-FBF8BACEE3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solidFill>
                  <a:schemeClr val="accent5"/>
                </a:solidFill>
                <a:cs typeface="Calibri Light"/>
              </a:rPr>
              <a:t>Строение древесины</a:t>
            </a:r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16640F70-2471-457D-BE0B-826891B64C9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09336" y="2027245"/>
            <a:ext cx="3866019" cy="3930969"/>
          </a:xfr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381B21-BE8D-4EC0-8478-A4CA1B73B8E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92881" y="2022376"/>
            <a:ext cx="7187386" cy="3940706"/>
          </a:xfrm>
        </p:spPr>
      </p:pic>
    </p:spTree>
    <p:extLst>
      <p:ext uri="{BB962C8B-B14F-4D97-AF65-F5344CB8AC3E}">
        <p14:creationId xmlns:p14="http://schemas.microsoft.com/office/powerpoint/2010/main" val="6762169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дание, пиломатериалы, строительный материал, дом&#10;&#10;Автоматически созданное описание">
            <a:extLst>
              <a:ext uri="{FF2B5EF4-FFF2-40B4-BE49-F238E27FC236}">
                <a16:creationId xmlns:a16="http://schemas.microsoft.com/office/drawing/2014/main" id="{4A1FFD89-3F07-46EA-A7E8-11AF5DE09A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208" y="327722"/>
            <a:ext cx="3693090" cy="2570006"/>
          </a:xfrm>
          <a:prstGeom prst="rect">
            <a:avLst/>
          </a:prstGeom>
        </p:spPr>
      </p:pic>
      <p:pic>
        <p:nvPicPr>
          <p:cNvPr id="6" name="Рисунок 6" descr="Изображение выглядит как здание, пол, строительный материал, с плиткой&#10;&#10;Автоматически созданное описание">
            <a:extLst>
              <a:ext uri="{FF2B5EF4-FFF2-40B4-BE49-F238E27FC236}">
                <a16:creationId xmlns:a16="http://schemas.microsoft.com/office/drawing/2014/main" id="{F7EE9229-9A84-4C7A-B5F6-AC41631C64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208" y="3621588"/>
            <a:ext cx="3693090" cy="2767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C5DC5B8-53FB-494E-825D-5A912477BE71}"/>
              </a:ext>
            </a:extLst>
          </p:cNvPr>
          <p:cNvSpPr txBox="1"/>
          <p:nvPr/>
        </p:nvSpPr>
        <p:spPr>
          <a:xfrm>
            <a:off x="4442564" y="329852"/>
            <a:ext cx="5321472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Доска </a:t>
            </a:r>
            <a:r>
              <a:rPr lang="ru-RU" dirty="0">
                <a:ea typeface="+mn-lt"/>
                <a:cs typeface="+mn-lt"/>
              </a:rPr>
              <a:t>— пиломатериал, ширина которого превышает его толщину более чем в два раза. Широкую сторону доски называют </a:t>
            </a:r>
            <a:r>
              <a:rPr lang="ru-RU" dirty="0" err="1">
                <a:ea typeface="+mn-lt"/>
                <a:cs typeface="+mn-lt"/>
              </a:rPr>
              <a:t>пластью</a:t>
            </a:r>
            <a:r>
              <a:rPr lang="ru-RU" dirty="0">
                <a:ea typeface="+mn-lt"/>
                <a:cs typeface="+mn-lt"/>
              </a:rPr>
              <a:t>, узкую — кромкой, пересечение </a:t>
            </a:r>
            <a:r>
              <a:rPr lang="ru-RU" dirty="0" err="1">
                <a:ea typeface="+mn-lt"/>
                <a:cs typeface="+mn-lt"/>
              </a:rPr>
              <a:t>пласти</a:t>
            </a:r>
            <a:r>
              <a:rPr lang="ru-RU" dirty="0">
                <a:ea typeface="+mn-lt"/>
                <a:cs typeface="+mn-lt"/>
              </a:rPr>
              <a:t> и кромки — ребро. Доски могут быть обрезные и необрезные. У обрезных досок кромки пропилены по всей длине, у необрезных кромки не пропилены.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19DDCDF-78D0-42F5-B908-A0D42EF491AB}"/>
              </a:ext>
            </a:extLst>
          </p:cNvPr>
          <p:cNvSpPr txBox="1"/>
          <p:nvPr/>
        </p:nvSpPr>
        <p:spPr>
          <a:xfrm>
            <a:off x="4442564" y="3617933"/>
            <a:ext cx="5185773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Брусья</a:t>
            </a:r>
            <a:r>
              <a:rPr lang="ru-RU" dirty="0">
                <a:ea typeface="+mn-lt"/>
                <a:cs typeface="+mn-lt"/>
              </a:rPr>
              <a:t> — пиломатериал, ширина и толщина которого белее 100 мм. Брусья могут быть </a:t>
            </a:r>
            <a:r>
              <a:rPr lang="ru-RU" dirty="0" err="1">
                <a:ea typeface="+mn-lt"/>
                <a:cs typeface="+mn-lt"/>
              </a:rPr>
              <a:t>двухкантные</a:t>
            </a:r>
            <a:r>
              <a:rPr lang="ru-RU" dirty="0">
                <a:ea typeface="+mn-lt"/>
                <a:cs typeface="+mn-lt"/>
              </a:rPr>
              <a:t> и </a:t>
            </a:r>
            <a:r>
              <a:rPr lang="ru-RU" dirty="0" err="1">
                <a:ea typeface="+mn-lt"/>
                <a:cs typeface="+mn-lt"/>
              </a:rPr>
              <a:t>четырехкантные</a:t>
            </a:r>
            <a:r>
              <a:rPr lang="ru-RU" dirty="0">
                <a:ea typeface="+mn-lt"/>
                <a:cs typeface="+mn-lt"/>
              </a:rPr>
              <a:t>. В судостроении их применяют при монтаже доковых кильблоков, привальных брусьев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8597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18BD78ED-75E1-4879-B369-BC61F7C45E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F43132E-D4DF-4A83-9344-A782D0F5D9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117770-F999-49F3-B1F2-79DAD5FC92E4}"/>
              </a:ext>
            </a:extLst>
          </p:cNvPr>
          <p:cNvSpPr txBox="1"/>
          <p:nvPr/>
        </p:nvSpPr>
        <p:spPr>
          <a:xfrm>
            <a:off x="1031875" y="346551"/>
            <a:ext cx="6020177" cy="529851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algn="r" defTabSz="4572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В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этой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презентации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я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расскажу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о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части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строительных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материалов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.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Здесь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вы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 </a:t>
            </a:r>
            <a:r>
              <a:rPr lang="en-US" sz="4000" cap="all" dirty="0" err="1">
                <a:ln w="3175" cmpd="sng">
                  <a:noFill/>
                </a:ln>
                <a:latin typeface="+mj-lt"/>
                <a:ea typeface="+mj-ea"/>
                <a:cs typeface="+mj-cs"/>
              </a:rPr>
              <a:t>увидите</a:t>
            </a:r>
            <a:r>
              <a:rPr lang="en-US" sz="4000" cap="all" dirty="0">
                <a:ln w="3175" cmpd="sng">
                  <a:noFill/>
                </a:ln>
                <a:latin typeface="+mj-lt"/>
                <a:ea typeface="+mj-ea"/>
                <a:cs typeface="+mj-cs"/>
              </a:rPr>
              <a:t>:</a:t>
            </a:r>
            <a:endParaRPr lang="en-US" sz="4000" cap="all" dirty="0">
              <a:ln w="3175" cmpd="sng">
                <a:noFill/>
              </a:ln>
              <a:latin typeface="+mj-lt"/>
              <a:ea typeface="+mj-ea"/>
              <a:cs typeface="Calibri Light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AA24BC1-1577-4586-AD7A-417660E372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1668780"/>
            <a:ext cx="0" cy="352044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BCDE6E-13C1-4931-832B-D2E8BCD3CDA4}"/>
              </a:ext>
            </a:extLst>
          </p:cNvPr>
          <p:cNvSpPr txBox="1"/>
          <p:nvPr/>
        </p:nvSpPr>
        <p:spPr>
          <a:xfrm>
            <a:off x="7532319" y="1540701"/>
            <a:ext cx="4663855" cy="34163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1. Естественные каменные материалы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2. Керамические материалы и изделия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3. Неорганические (минеральные) и органические вяжущие материалы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4. Бетоны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5. Железобетонные конструкции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6. Строительные растворы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7. Искусственные каменные материалы и изделия на основе неорганических вяжущих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8. Древесные материалы</a:t>
            </a:r>
            <a:endParaRPr lang="ru-RU" dirty="0">
              <a:ea typeface="+mn-lt"/>
              <a:cs typeface="+mn-lt"/>
            </a:endParaRPr>
          </a:p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9. Металлы</a:t>
            </a:r>
            <a:endParaRPr lang="ru-RU" dirty="0">
              <a:ea typeface="+mn-lt"/>
              <a:cs typeface="+mn-lt"/>
            </a:endParaRPr>
          </a:p>
          <a:p>
            <a:pPr algn="l"/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40982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троительный материал, кирпич, стопка, многоуровневый&#10;&#10;Автоматически созданное описание">
            <a:extLst>
              <a:ext uri="{FF2B5EF4-FFF2-40B4-BE49-F238E27FC236}">
                <a16:creationId xmlns:a16="http://schemas.microsoft.com/office/drawing/2014/main" id="{D7003131-EC4E-4C7B-9455-8461382E2E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715" y="210507"/>
            <a:ext cx="3797474" cy="2835753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, внутренний,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8B43BC67-DA36-451F-973E-E317C58BCA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715" y="3257040"/>
            <a:ext cx="3797473" cy="289087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2D35EF-0C3F-4EE1-850D-4EE498BB975A}"/>
              </a:ext>
            </a:extLst>
          </p:cNvPr>
          <p:cNvSpPr txBox="1"/>
          <p:nvPr/>
        </p:nvSpPr>
        <p:spPr>
          <a:xfrm>
            <a:off x="4212921" y="851770"/>
            <a:ext cx="629224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Брусок</a:t>
            </a:r>
            <a:r>
              <a:rPr lang="ru-RU" dirty="0">
                <a:ea typeface="+mn-lt"/>
                <a:cs typeface="+mn-lt"/>
              </a:rPr>
              <a:t> — пиломатериал, опиленный с четырех сторон, толщиной не более 100 мм и шириной не более двух толщин.</a:t>
            </a:r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1EC6A1-EBA2-4D3C-B6FE-59585C1FFAAC}"/>
              </a:ext>
            </a:extLst>
          </p:cNvPr>
          <p:cNvSpPr txBox="1"/>
          <p:nvPr/>
        </p:nvSpPr>
        <p:spPr>
          <a:xfrm>
            <a:off x="4212920" y="3252592"/>
            <a:ext cx="668889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Шпон строганый</a:t>
            </a:r>
            <a:r>
              <a:rPr lang="ru-RU" dirty="0">
                <a:ea typeface="+mn-lt"/>
                <a:cs typeface="+mn-lt"/>
              </a:rPr>
              <a:t> — это лист толщиной 0,6—1,0 мм из древесины твердолиственных и ценных пород, получаемый строганием бруса (</a:t>
            </a:r>
            <a:r>
              <a:rPr lang="ru-RU" dirty="0" err="1">
                <a:ea typeface="+mn-lt"/>
                <a:cs typeface="+mn-lt"/>
              </a:rPr>
              <a:t>ванчеса</a:t>
            </a:r>
            <a:r>
              <a:rPr lang="ru-RU" dirty="0">
                <a:ea typeface="+mn-lt"/>
                <a:cs typeface="+mn-lt"/>
              </a:rPr>
              <a:t>) на фанерострогальном станке.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045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скалка&#10;&#10;Автоматически созданное описание">
            <a:extLst>
              <a:ext uri="{FF2B5EF4-FFF2-40B4-BE49-F238E27FC236}">
                <a16:creationId xmlns:a16="http://schemas.microsoft.com/office/drawing/2014/main" id="{42294A05-BA30-4B3C-9240-8023862D47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345" y="229122"/>
            <a:ext cx="3526076" cy="2641947"/>
          </a:xfrm>
          <a:prstGeom prst="rect">
            <a:avLst/>
          </a:prstGeom>
        </p:spPr>
      </p:pic>
      <p:pic>
        <p:nvPicPr>
          <p:cNvPr id="6" name="Рисунок 6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21D64F1E-02AD-4644-B59F-35A2157A6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45" y="3195181"/>
            <a:ext cx="3526076" cy="28267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7E1916-C18A-4174-958E-B31647270EAC}"/>
              </a:ext>
            </a:extLst>
          </p:cNvPr>
          <p:cNvSpPr txBox="1"/>
          <p:nvPr/>
        </p:nvSpPr>
        <p:spPr>
          <a:xfrm>
            <a:off x="4171166" y="225467"/>
            <a:ext cx="778492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Шпон лущеный</a:t>
            </a:r>
            <a:r>
              <a:rPr lang="ru-RU" dirty="0">
                <a:ea typeface="+mn-lt"/>
                <a:cs typeface="+mn-lt"/>
              </a:rPr>
              <a:t> — лист древесины толщиной 0,55—1,5 мм, получаемый строганием фанерных </a:t>
            </a:r>
            <a:r>
              <a:rPr lang="ru-RU" err="1">
                <a:ea typeface="+mn-lt"/>
                <a:cs typeface="+mn-lt"/>
              </a:rPr>
              <a:t>чураков</a:t>
            </a:r>
            <a:r>
              <a:rPr lang="ru-RU" dirty="0">
                <a:ea typeface="+mn-lt"/>
                <a:cs typeface="+mn-lt"/>
              </a:rPr>
              <a:t> поперек волокон на лущильных станках. Шпон лущеный изготовляют из березы, ольхи, сосны, лиственницы и др. Его предназначают для изготовления клееной фанеры и компенсирующего слоя при облицовывании и изготовлении столярных плит, деталей мебели, щитов зашивки помещений.</a:t>
            </a:r>
            <a:endParaRPr lang="ru-RU" dirty="0"/>
          </a:p>
        </p:txBody>
      </p:sp>
      <p:sp>
        <p:nvSpPr>
          <p:cNvPr id="9" name="TextBox 1">
            <a:extLst>
              <a:ext uri="{FF2B5EF4-FFF2-40B4-BE49-F238E27FC236}">
                <a16:creationId xmlns:a16="http://schemas.microsoft.com/office/drawing/2014/main" id="{34FE4C2E-98FC-4857-A0B8-E5A555A26868}"/>
              </a:ext>
            </a:extLst>
          </p:cNvPr>
          <p:cNvSpPr txBox="1"/>
          <p:nvPr/>
        </p:nvSpPr>
        <p:spPr>
          <a:xfrm>
            <a:off x="4171167" y="3200400"/>
            <a:ext cx="7732732" cy="923330"/>
          </a:xfrm>
          <a:prstGeom prst="rect">
            <a:avLst/>
          </a:prstGeom>
          <a:noFill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Клееную фанеру</a:t>
            </a:r>
            <a:r>
              <a:rPr lang="ru-RU" dirty="0">
                <a:ea typeface="+mn-lt"/>
                <a:cs typeface="+mn-lt"/>
              </a:rPr>
              <a:t> изготовляют из нечетного количества листов лущеного шпона, склеенных между собой при взаимно перпендикулярном расположении волокон в смежных листах.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617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2879E0F-64A8-44AF-BD6F-EAF04FA00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468" y="180549"/>
            <a:ext cx="3933172" cy="1997971"/>
          </a:xfrm>
          <a:prstGeom prst="rect">
            <a:avLst/>
          </a:prstGeom>
        </p:spPr>
      </p:pic>
      <p:pic>
        <p:nvPicPr>
          <p:cNvPr id="6" name="Рисунок 6" descr="Изображение выглядит как здание, пол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CC076F26-20D3-4E7B-ABD9-EE9DA6E8D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468" y="2359959"/>
            <a:ext cx="3933172" cy="2138082"/>
          </a:xfrm>
          <a:prstGeom prst="rect">
            <a:avLst/>
          </a:prstGeom>
        </p:spPr>
      </p:pic>
      <p:pic>
        <p:nvPicPr>
          <p:cNvPr id="7" name="Рисунок 7" descr="Изображение выглядит как пиломатериалы, деревянный, дерево&#10;&#10;Автоматически созданное описание">
            <a:extLst>
              <a:ext uri="{FF2B5EF4-FFF2-40B4-BE49-F238E27FC236}">
                <a16:creationId xmlns:a16="http://schemas.microsoft.com/office/drawing/2014/main" id="{CE27228D-0A44-4B01-8C70-EED351AB1C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468" y="4697091"/>
            <a:ext cx="3933173" cy="19731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E2812FE-4E39-45F3-BBB1-158AA455BF2F}"/>
              </a:ext>
            </a:extLst>
          </p:cNvPr>
          <p:cNvSpPr txBox="1"/>
          <p:nvPr/>
        </p:nvSpPr>
        <p:spPr>
          <a:xfrm>
            <a:off x="4526072" y="2354893"/>
            <a:ext cx="7576156" cy="203132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Столярная плита </a:t>
            </a:r>
            <a:r>
              <a:rPr lang="ru-RU" dirty="0">
                <a:ea typeface="+mn-lt"/>
                <a:cs typeface="+mn-lt"/>
              </a:rPr>
              <a:t>(ГОСТ 13715—68) — склеенный из реек щит, облицованный с обеих сторон двумя слоями шпона, волокна которых расположены перпендикулярно направлению реек. Щит называют серединкой, шпон — рубашкой. Толщина плит от 16 до 50 мм. В судостроении их применяют для изготовления судовой мебели, </a:t>
            </a:r>
            <a:r>
              <a:rPr lang="ru-RU" dirty="0" err="1">
                <a:ea typeface="+mn-lt"/>
                <a:cs typeface="+mn-lt"/>
              </a:rPr>
              <a:t>межкаютных</a:t>
            </a:r>
            <a:r>
              <a:rPr lang="ru-RU" dirty="0">
                <a:ea typeface="+mn-lt"/>
                <a:cs typeface="+mn-lt"/>
              </a:rPr>
              <a:t> переборок и облицовывания щитов зашивки помещений.</a:t>
            </a:r>
            <a:endParaRPr lang="ru-RU" dirty="0"/>
          </a:p>
          <a:p>
            <a:pPr algn="l"/>
            <a:endParaRPr lang="ru-RU" dirty="0"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EEBA39B-42B3-4DF1-925B-FC6D38BEA4ED}"/>
              </a:ext>
            </a:extLst>
          </p:cNvPr>
          <p:cNvSpPr txBox="1"/>
          <p:nvPr/>
        </p:nvSpPr>
        <p:spPr>
          <a:xfrm>
            <a:off x="4536508" y="4505193"/>
            <a:ext cx="7732733" cy="235007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Древесноволокнистые плиты</a:t>
            </a:r>
            <a:r>
              <a:rPr lang="ru-RU" dirty="0">
                <a:ea typeface="+mn-lt"/>
                <a:cs typeface="+mn-lt"/>
              </a:rPr>
              <a:t> (ГОСТ 4598—74)— однородный равнопрочный материал из древесных волокон, спрессованных под большим давлением при высокой температуре плит пресса. Для изготовления волокон используют все отходы деревообрабатывающих производств. В зависимости от плотности </a:t>
            </a:r>
            <a:r>
              <a:rPr lang="ru-RU" dirty="0" err="1">
                <a:ea typeface="+mn-lt"/>
                <a:cs typeface="+mn-lt"/>
              </a:rPr>
              <a:t>спрессовки</a:t>
            </a:r>
            <a:r>
              <a:rPr lang="ru-RU" dirty="0">
                <a:ea typeface="+mn-lt"/>
                <a:cs typeface="+mn-lt"/>
              </a:rPr>
              <a:t> плиты подразделяют на сверхтвердые, твердые, полутвердые и изоляционные. В судостроении применяют изоляционные и твердые плиты, последние — в качестве облицовочного материала при зашивке звуковой изоляции помещений.</a:t>
            </a:r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79F7F-92D8-47B6-A00B-4324E025A2CF}"/>
              </a:ext>
            </a:extLst>
          </p:cNvPr>
          <p:cNvSpPr txBox="1"/>
          <p:nvPr/>
        </p:nvSpPr>
        <p:spPr>
          <a:xfrm>
            <a:off x="4526071" y="434235"/>
            <a:ext cx="548848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Фанеру </a:t>
            </a:r>
            <a:r>
              <a:rPr lang="ru-RU" u="sng" err="1">
                <a:solidFill>
                  <a:schemeClr val="accent5"/>
                </a:solidFill>
                <a:ea typeface="+mn-lt"/>
                <a:cs typeface="+mn-lt"/>
              </a:rPr>
              <a:t>бакелизированая</a:t>
            </a:r>
            <a:r>
              <a:rPr lang="ru-RU" dirty="0">
                <a:ea typeface="+mn-lt"/>
                <a:cs typeface="+mn-lt"/>
              </a:rPr>
              <a:t> (ГОСТ 11539—73) изготовляют из лущеного шпона, пропитанного спирторастворимыми смолами, листы которого склеивают синтетическими смолами. В судостроении ею покрывают стальные палубы в постах и рубках.</a:t>
            </a:r>
            <a:endParaRPr lang="ru-RU" dirty="0"/>
          </a:p>
          <a:p>
            <a:pPr algn="l"/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8642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 descr="Изображение выглядит как здание, строитель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1D95E705-4BBE-44B5-9BCC-38BB79701CB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2945" y="394171"/>
            <a:ext cx="3204575" cy="24372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0A3712B-83B0-4728-804C-EBEF02695D32}"/>
              </a:ext>
            </a:extLst>
          </p:cNvPr>
          <p:cNvSpPr txBox="1"/>
          <p:nvPr/>
        </p:nvSpPr>
        <p:spPr>
          <a:xfrm>
            <a:off x="3711880" y="465551"/>
            <a:ext cx="8484294" cy="258532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u="sng" dirty="0">
                <a:solidFill>
                  <a:schemeClr val="accent5"/>
                </a:solidFill>
                <a:ea typeface="+mn-lt"/>
                <a:cs typeface="+mn-lt"/>
              </a:rPr>
              <a:t>Древесностружечные плиты</a:t>
            </a:r>
            <a:r>
              <a:rPr lang="ru-RU" dirty="0">
                <a:ea typeface="+mn-lt"/>
                <a:cs typeface="+mn-lt"/>
              </a:rPr>
              <a:t> (ГОСТ 10632—77) изготовляют методом горячего прессования путем смешивания измельченной древесины со связующим материалом. В качестве связующего служат растворы синтетических смол, количество которых составляет 6—12% от массы сухой измельченной неделовой древесины или отходов, получаемых при обработке деловой древесины (стружка, опилки). Эти плиты получают методом плоского прессования, при котором стружка расположена параллельно </a:t>
            </a:r>
            <a:r>
              <a:rPr lang="ru-RU" err="1">
                <a:ea typeface="+mn-lt"/>
                <a:cs typeface="+mn-lt"/>
              </a:rPr>
              <a:t>пласти</a:t>
            </a:r>
            <a:r>
              <a:rPr lang="ru-RU" dirty="0">
                <a:ea typeface="+mn-lt"/>
                <a:cs typeface="+mn-lt"/>
              </a:rPr>
              <a:t>, и экструзионным методом (выдавливанием), при котором стружка расположена перпендикулярно </a:t>
            </a:r>
            <a:r>
              <a:rPr lang="ru-RU" dirty="0" err="1">
                <a:ea typeface="+mn-lt"/>
                <a:cs typeface="+mn-lt"/>
              </a:rPr>
              <a:t>пласти</a:t>
            </a:r>
            <a:r>
              <a:rPr lang="ru-RU" dirty="0">
                <a:ea typeface="+mn-lt"/>
                <a:cs typeface="+mn-lt"/>
              </a:rPr>
              <a:t>. Плиты могут быть необлицованными и облицованными шпоном или текстурной бумагой.</a:t>
            </a:r>
            <a:endParaRPr lang="ru-RU" dirty="0"/>
          </a:p>
        </p:txBody>
      </p:sp>
      <p:pic>
        <p:nvPicPr>
          <p:cNvPr id="7" name="Рисунок 7" descr="Изображение выглядит как текст, здание, пиломатериалы, строительный материал&#10;&#10;Автоматически созданное описание">
            <a:extLst>
              <a:ext uri="{FF2B5EF4-FFF2-40B4-BE49-F238E27FC236}">
                <a16:creationId xmlns:a16="http://schemas.microsoft.com/office/drawing/2014/main" id="{5E91B196-1330-4232-BC39-DE3D825C91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797" y="3242023"/>
            <a:ext cx="6292240" cy="352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71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55D65B4-808E-412A-8479-5B7AFDA5F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cs typeface="Calibri Light"/>
              </a:rPr>
              <a:t>Металлы</a:t>
            </a:r>
            <a:endParaRPr lang="ru-RU" b="1">
              <a:solidFill>
                <a:schemeClr val="accent3">
                  <a:lumMod val="50000"/>
                </a:schemeClr>
              </a:solidFill>
              <a:cs typeface="Calibri Ligh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AF621E-97AC-4AC0-B51B-492CFDAA18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6076" y="2142067"/>
            <a:ext cx="5465060" cy="436938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400" b="1" u="sng" dirty="0">
                <a:solidFill>
                  <a:schemeClr val="accent3">
                    <a:lumMod val="50000"/>
                  </a:schemeClr>
                </a:solidFill>
                <a:ea typeface="+mn-lt"/>
                <a:cs typeface="+mn-lt"/>
              </a:rPr>
              <a:t>Металлы</a:t>
            </a:r>
            <a:r>
              <a:rPr lang="ru-RU" sz="2400" dirty="0">
                <a:ea typeface="+mn-lt"/>
                <a:cs typeface="+mn-lt"/>
              </a:rPr>
              <a:t> — группа химических элементов, обладающих в виде простых веществ при нормальных условиях характерными металлическими свойствами, такими как высокие тепло- и электропроводность, положительный температурный коэффициент сопротивления, высокая пластичность, ковкость и металлический блеск.</a:t>
            </a:r>
            <a:endParaRPr lang="ru-RU" sz="2400"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5BD3391-D3EC-4A6A-9303-DDEFE56AE40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Физические свойства металлов</a:t>
            </a:r>
            <a:endParaRPr lang="ru-RU" b="1" i="1" u="sng">
              <a:solidFill>
                <a:srgbClr val="FFFF00"/>
              </a:solidFill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Твёрдость</a:t>
            </a:r>
            <a:endParaRPr lang="ru-RU" b="1" i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Температура плавления</a:t>
            </a:r>
            <a:endParaRPr lang="ru-RU" b="1" i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Плотность</a:t>
            </a:r>
            <a:endParaRPr lang="ru-RU" b="1" i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Пластичность</a:t>
            </a:r>
            <a:endParaRPr lang="ru-RU" b="1" i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Электропроводность</a:t>
            </a:r>
            <a:endParaRPr lang="ru-RU" b="1" i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Теплопроводность</a:t>
            </a:r>
            <a:endParaRPr lang="ru-RU" b="1" i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i="1" u="sng" dirty="0">
                <a:solidFill>
                  <a:srgbClr val="FFFF00"/>
                </a:solidFill>
                <a:ea typeface="+mn-lt"/>
                <a:cs typeface="+mn-lt"/>
              </a:rPr>
              <a:t>    Цвет</a:t>
            </a:r>
            <a:endParaRPr lang="ru-RU" b="1" i="1" u="sng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4618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17CB1-DA67-410B-B5BA-310A91D0D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u="sng" dirty="0">
                <a:solidFill>
                  <a:schemeClr val="accent3">
                    <a:lumMod val="50000"/>
                  </a:schemeClr>
                </a:solidFill>
                <a:ea typeface="+mj-lt"/>
                <a:cs typeface="+mj-lt"/>
              </a:rPr>
              <a:t>Металлы по физическим свойствам</a:t>
            </a:r>
            <a:endParaRPr lang="ru-RU" b="1" u="sng" dirty="0">
              <a:solidFill>
                <a:schemeClr val="accent3">
                  <a:lumMod val="50000"/>
                </a:schemeClr>
              </a:solidFill>
              <a:cs typeface="Calibri Light" panose="020F0302020204030204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4D81A0-3B4F-4B05-8116-860030984DF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Металлы по физическим свойствам и отраслям экономики</a:t>
            </a:r>
            <a:endParaRPr lang="ru-RU" b="1" u="sng">
              <a:solidFill>
                <a:srgbClr val="FFFF00"/>
              </a:solidFill>
              <a:cs typeface="Calibri" panose="020F0502020204030204"/>
            </a:endParaRPr>
          </a:p>
          <a:p>
            <a:pPr>
              <a:buClr>
                <a:srgbClr val="FFFFFF"/>
              </a:buClr>
            </a:pPr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Тяжёлые (например: Свинец, Медь, Ртуть, Кадмий, Кобальт)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Тугоплавкие (например: Молибден, Вольфрам)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Цветные (например: Свинец, Медь, Олово, Цинк, Никель)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r>
              <a:rPr lang="ru-RU" b="1" u="sng" dirty="0">
                <a:solidFill>
                  <a:srgbClr val="FFFF00"/>
                </a:solidFill>
                <a:ea typeface="+mn-lt"/>
                <a:cs typeface="+mn-lt"/>
              </a:rPr>
              <a:t>Благородные: Золото, Серебро и металлы платиновой группы</a:t>
            </a:r>
            <a:endParaRPr lang="ru-RU" b="1" u="sng">
              <a:solidFill>
                <a:srgbClr val="FFFF00"/>
              </a:solidFill>
              <a:cs typeface="Calibri"/>
            </a:endParaRPr>
          </a:p>
          <a:p>
            <a:pPr>
              <a:buClr>
                <a:srgbClr val="FFFFFF"/>
              </a:buClr>
            </a:pPr>
            <a:endParaRPr lang="ru-RU" dirty="0">
              <a:cs typeface="Calibri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A1CE19D-FF21-4411-BA5A-7C6B273E97E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u="sng" dirty="0">
                <a:solidFill>
                  <a:srgbClr val="FFFF00"/>
                </a:solidFill>
                <a:cs typeface="Calibri"/>
              </a:rPr>
              <a:t>ПРИМЕРЫ:</a:t>
            </a:r>
          </a:p>
        </p:txBody>
      </p:sp>
    </p:spTree>
    <p:extLst>
      <p:ext uri="{BB962C8B-B14F-4D97-AF65-F5344CB8AC3E}">
        <p14:creationId xmlns:p14="http://schemas.microsoft.com/office/powerpoint/2010/main" val="426891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CD9258C-4215-4DCB-9006-BFA2838F3705}"/>
              </a:ext>
            </a:extLst>
          </p:cNvPr>
          <p:cNvSpPr txBox="1"/>
          <p:nvPr/>
        </p:nvSpPr>
        <p:spPr>
          <a:xfrm>
            <a:off x="6091825" y="298537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</a:rPr>
              <a:t>Цветные</a:t>
            </a:r>
            <a:endParaRPr lang="ru-RU" b="1" u="sng">
              <a:solidFill>
                <a:srgbClr val="FFFF00"/>
              </a:solidFill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294552B-BC2A-492F-B037-47D698773837}"/>
              </a:ext>
            </a:extLst>
          </p:cNvPr>
          <p:cNvSpPr txBox="1"/>
          <p:nvPr/>
        </p:nvSpPr>
        <p:spPr>
          <a:xfrm>
            <a:off x="-505218" y="29853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cs typeface="Calibri"/>
              </a:rPr>
              <a:t>Тяжёлые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0E0A2F4-94C6-4484-BF73-43C4AFB6F99D}"/>
              </a:ext>
            </a:extLst>
          </p:cNvPr>
          <p:cNvSpPr txBox="1"/>
          <p:nvPr/>
        </p:nvSpPr>
        <p:spPr>
          <a:xfrm>
            <a:off x="2793303" y="29853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  <a:cs typeface="Calibri"/>
              </a:rPr>
              <a:t>Тугоплавкие</a:t>
            </a:r>
            <a:endParaRPr lang="ru-RU" dirty="0">
              <a:solidFill>
                <a:srgbClr val="FFFF00"/>
              </a:solidFill>
              <a:cs typeface="Calibri" panose="020F0502020204030204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386BC31-A9AF-4439-9AB0-A67D574DAF8E}"/>
              </a:ext>
            </a:extLst>
          </p:cNvPr>
          <p:cNvSpPr txBox="1"/>
          <p:nvPr/>
        </p:nvSpPr>
        <p:spPr>
          <a:xfrm>
            <a:off x="9390344" y="29853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b="1" u="sng" dirty="0">
                <a:solidFill>
                  <a:srgbClr val="FFFF00"/>
                </a:solidFill>
              </a:rPr>
              <a:t>Благородные</a:t>
            </a:r>
          </a:p>
        </p:txBody>
      </p:sp>
      <p:pic>
        <p:nvPicPr>
          <p:cNvPr id="9" name="Рисунок 9" descr="Изображение выглядит как торт, шоколад, продукт, десерт&#10;&#10;Автоматически созданное описание">
            <a:extLst>
              <a:ext uri="{FF2B5EF4-FFF2-40B4-BE49-F238E27FC236}">
                <a16:creationId xmlns:a16="http://schemas.microsoft.com/office/drawing/2014/main" id="{A57FE58E-5177-4475-B51B-BA7AA223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55" y="796676"/>
            <a:ext cx="2743200" cy="2112264"/>
          </a:xfrm>
          <a:prstGeom prst="rect">
            <a:avLst/>
          </a:prstGeom>
        </p:spPr>
      </p:pic>
      <p:pic>
        <p:nvPicPr>
          <p:cNvPr id="10" name="Рисунок 10">
            <a:extLst>
              <a:ext uri="{FF2B5EF4-FFF2-40B4-BE49-F238E27FC236}">
                <a16:creationId xmlns:a16="http://schemas.microsoft.com/office/drawing/2014/main" id="{2157AB1B-29E7-4F25-B34E-9AB9E2638F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55" y="3496328"/>
            <a:ext cx="2743200" cy="2057400"/>
          </a:xfrm>
          <a:prstGeom prst="rect">
            <a:avLst/>
          </a:prstGeom>
        </p:spPr>
      </p:pic>
      <p:pic>
        <p:nvPicPr>
          <p:cNvPr id="11" name="Рисунок 11" descr="Изображение выглядит как скала&#10;&#10;Автоматически созданное описание">
            <a:extLst>
              <a:ext uri="{FF2B5EF4-FFF2-40B4-BE49-F238E27FC236}">
                <a16:creationId xmlns:a16="http://schemas.microsoft.com/office/drawing/2014/main" id="{AC871B73-118C-4B09-B1B3-0A66580ACE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6455" y="794409"/>
            <a:ext cx="2743200" cy="2116798"/>
          </a:xfrm>
          <a:prstGeom prst="rect">
            <a:avLst/>
          </a:prstGeom>
        </p:spPr>
      </p:pic>
      <p:pic>
        <p:nvPicPr>
          <p:cNvPr id="12" name="Рисунок 12" descr="Изображение выглядит как усоногое&#10;&#10;Автоматически созданное описание">
            <a:extLst>
              <a:ext uri="{FF2B5EF4-FFF2-40B4-BE49-F238E27FC236}">
                <a16:creationId xmlns:a16="http://schemas.microsoft.com/office/drawing/2014/main" id="{7CD3F3FA-BD90-421D-98C3-0D3D692E19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6455" y="3493300"/>
            <a:ext cx="2743200" cy="2063454"/>
          </a:xfrm>
          <a:prstGeom prst="rect">
            <a:avLst/>
          </a:prstGeom>
        </p:spPr>
      </p:pic>
      <p:pic>
        <p:nvPicPr>
          <p:cNvPr id="13" name="Рисунок 13">
            <a:extLst>
              <a:ext uri="{FF2B5EF4-FFF2-40B4-BE49-F238E27FC236}">
                <a16:creationId xmlns:a16="http://schemas.microsoft.com/office/drawing/2014/main" id="{5457B45F-7CC6-4752-9849-352FF06E7E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660" y="789413"/>
            <a:ext cx="2805830" cy="2064161"/>
          </a:xfrm>
          <a:prstGeom prst="rect">
            <a:avLst/>
          </a:prstGeom>
        </p:spPr>
      </p:pic>
      <p:pic>
        <p:nvPicPr>
          <p:cNvPr id="14" name="Рисунок 14" descr="Изображение выглядит как продукт, шоколад&#10;&#10;Автоматически созданное описание">
            <a:extLst>
              <a:ext uri="{FF2B5EF4-FFF2-40B4-BE49-F238E27FC236}">
                <a16:creationId xmlns:a16="http://schemas.microsoft.com/office/drawing/2014/main" id="{E8D0FCA1-D1E8-4321-A18F-1C6A93D4A8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73660" y="3493765"/>
            <a:ext cx="2805830" cy="2062526"/>
          </a:xfrm>
          <a:prstGeom prst="rect">
            <a:avLst/>
          </a:prstGeom>
        </p:spPr>
      </p:pic>
      <p:pic>
        <p:nvPicPr>
          <p:cNvPr id="15" name="Рисунок 15" descr="Изображение выглядит как еда, деревянный, пол, стол&#10;&#10;Автоматически созданное описание">
            <a:extLst>
              <a:ext uri="{FF2B5EF4-FFF2-40B4-BE49-F238E27FC236}">
                <a16:creationId xmlns:a16="http://schemas.microsoft.com/office/drawing/2014/main" id="{F1386320-9BB9-4208-9BF7-B72303B77FC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17277" y="791192"/>
            <a:ext cx="2816268" cy="2060603"/>
          </a:xfrm>
          <a:prstGeom prst="rect">
            <a:avLst/>
          </a:prstGeom>
        </p:spPr>
      </p:pic>
      <p:pic>
        <p:nvPicPr>
          <p:cNvPr id="16" name="Рисунок 16">
            <a:extLst>
              <a:ext uri="{FF2B5EF4-FFF2-40B4-BE49-F238E27FC236}">
                <a16:creationId xmlns:a16="http://schemas.microsoft.com/office/drawing/2014/main" id="{B5E9490E-E011-4D63-BE6E-675CD0E0A4D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90345" y="3496327"/>
            <a:ext cx="2743200" cy="20574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C7C7245-1703-422A-93B0-9FF2940A7EF0}"/>
              </a:ext>
            </a:extLst>
          </p:cNvPr>
          <p:cNvSpPr txBox="1"/>
          <p:nvPr/>
        </p:nvSpPr>
        <p:spPr>
          <a:xfrm>
            <a:off x="2936179" y="569190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Вольфрам</a:t>
            </a:r>
            <a:endParaRPr lang="ru-RU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F63956-2610-4601-A1BC-A6255297AC93}"/>
              </a:ext>
            </a:extLst>
          </p:cNvPr>
          <p:cNvSpPr txBox="1"/>
          <p:nvPr/>
        </p:nvSpPr>
        <p:spPr>
          <a:xfrm>
            <a:off x="3000" y="56919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/>
              <a:t>Ртуть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3FA06CA-58DA-4E4C-908A-0F386F519EE3}"/>
              </a:ext>
            </a:extLst>
          </p:cNvPr>
          <p:cNvSpPr txBox="1"/>
          <p:nvPr/>
        </p:nvSpPr>
        <p:spPr>
          <a:xfrm>
            <a:off x="6401712" y="5691904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Никель</a:t>
            </a:r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3EC64B9-036E-49E8-80BB-883BFD5507D6}"/>
              </a:ext>
            </a:extLst>
          </p:cNvPr>
          <p:cNvSpPr txBox="1"/>
          <p:nvPr/>
        </p:nvSpPr>
        <p:spPr>
          <a:xfrm>
            <a:off x="9387082" y="5691905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Серебро</a:t>
            </a:r>
            <a:endParaRPr lang="ru-RU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41F05B4-8449-4101-89DE-CF0CC922CC05}"/>
              </a:ext>
            </a:extLst>
          </p:cNvPr>
          <p:cNvSpPr txBox="1"/>
          <p:nvPr/>
        </p:nvSpPr>
        <p:spPr>
          <a:xfrm>
            <a:off x="51931" y="2985109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Свинец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9854D2E-D8A8-463D-BE81-3D159661A24F}"/>
              </a:ext>
            </a:extLst>
          </p:cNvPr>
          <p:cNvSpPr txBox="1"/>
          <p:nvPr/>
        </p:nvSpPr>
        <p:spPr>
          <a:xfrm>
            <a:off x="3051000" y="298837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Молибден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2F6F305-A506-46D5-AC93-E3B1E0427652}"/>
              </a:ext>
            </a:extLst>
          </p:cNvPr>
          <p:cNvSpPr txBox="1"/>
          <p:nvPr/>
        </p:nvSpPr>
        <p:spPr>
          <a:xfrm>
            <a:off x="6304505" y="298510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Олово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F206781-B999-423B-8F05-EDCB39351698}"/>
              </a:ext>
            </a:extLst>
          </p:cNvPr>
          <p:cNvSpPr txBox="1"/>
          <p:nvPr/>
        </p:nvSpPr>
        <p:spPr>
          <a:xfrm>
            <a:off x="9352505" y="2985108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dirty="0">
                <a:cs typeface="Calibri"/>
              </a:rPr>
              <a:t>Золото</a:t>
            </a:r>
          </a:p>
        </p:txBody>
      </p:sp>
    </p:spTree>
    <p:extLst>
      <p:ext uri="{BB962C8B-B14F-4D97-AF65-F5344CB8AC3E}">
        <p14:creationId xmlns:p14="http://schemas.microsoft.com/office/powerpoint/2010/main" val="15407723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3124AD-86C2-44EF-86EE-B11FF8B7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0267" y="2697271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ru-RU" sz="4400" dirty="0">
                <a:solidFill>
                  <a:schemeClr val="bg2">
                    <a:lumMod val="60000"/>
                    <a:lumOff val="40000"/>
                  </a:schemeClr>
                </a:solidFill>
                <a:cs typeface="Calibri Light"/>
              </a:rPr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687715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A9E125-8F75-4825-BFB5-88C71DC74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267" y="171189"/>
            <a:ext cx="11123068" cy="725583"/>
          </a:xfrm>
        </p:spPr>
        <p:txBody>
          <a:bodyPr/>
          <a:lstStyle/>
          <a:p>
            <a:r>
              <a:rPr lang="ru-RU" dirty="0">
                <a:cs typeface="Calibri Light"/>
              </a:rPr>
              <a:t>Природные (естественные) каменные материалы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8DA5BCD-33B6-4C4A-959D-44155F958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68268" y="899903"/>
            <a:ext cx="11853333" cy="5131382"/>
          </a:xfrm>
        </p:spPr>
        <p:txBody>
          <a:bodyPr>
            <a:normAutofit/>
          </a:bodyPr>
          <a:lstStyle/>
          <a:p>
            <a:r>
              <a:rPr lang="ru-RU" sz="2800" b="1" dirty="0">
                <a:ea typeface="+mn-lt"/>
                <a:cs typeface="+mn-lt"/>
              </a:rPr>
              <a:t>Природными каменными материалами называют материалы и изделия, получаемые механической обработкой (дроблением, раскалыванием, распиливанием) горных пород. Таким образом получают облицовочные плиты, камни и блоки для кладки стен, щебень.</a:t>
            </a:r>
            <a:endParaRPr lang="ru-RU" sz="2800" b="1">
              <a:cs typeface="Calibri"/>
            </a:endParaRPr>
          </a:p>
          <a:p>
            <a:pPr>
              <a:buClr>
                <a:srgbClr val="FFFFFF"/>
              </a:buClr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78693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87B6CC8-3E14-493D-A78F-075CD2E861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AA0487-D889-4C09-9752-CBC9D2D9A1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1407" y="5334181"/>
            <a:ext cx="5700416" cy="61954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r"/>
            <a:r>
              <a:rPr lang="en-US" sz="4000" b="1"/>
              <a:t>Примеры природных каменных материалов</a:t>
            </a:r>
            <a:endParaRPr lang="en-US" sz="4000"/>
          </a:p>
          <a:p>
            <a:pPr algn="r"/>
            <a:endParaRPr lang="en-US" sz="40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B9053A5-C1DA-43AF-A312-5F5C1DAB39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304394" y="-307365"/>
            <a:ext cx="3985781" cy="2941419"/>
            <a:chOff x="1304394" y="-307365"/>
            <a:chExt cx="3985781" cy="2941419"/>
          </a:xfrm>
        </p:grpSpPr>
        <p:sp>
          <p:nvSpPr>
            <p:cNvPr id="16" name="Freeform 394">
              <a:extLst>
                <a:ext uri="{FF2B5EF4-FFF2-40B4-BE49-F238E27FC236}">
                  <a16:creationId xmlns:a16="http://schemas.microsoft.com/office/drawing/2014/main" id="{2A0CC989-DFC3-4120-AFB4-47E5A6FE07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1339066">
              <a:off x="1353416" y="-307365"/>
              <a:ext cx="3936759" cy="2941419"/>
            </a:xfrm>
            <a:custGeom>
              <a:avLst/>
              <a:gdLst>
                <a:gd name="connsiteX0" fmla="*/ 133467 w 3936759"/>
                <a:gd name="connsiteY0" fmla="*/ 2938615 h 2941419"/>
                <a:gd name="connsiteX1" fmla="*/ 115735 w 3936759"/>
                <a:gd name="connsiteY1" fmla="*/ 2941419 h 2941419"/>
                <a:gd name="connsiteX2" fmla="*/ 84727 w 3936759"/>
                <a:gd name="connsiteY2" fmla="*/ 2844877 h 2941419"/>
                <a:gd name="connsiteX3" fmla="*/ 0 w 3936759"/>
                <a:gd name="connsiteY3" fmla="*/ 2233444 h 2941419"/>
                <a:gd name="connsiteX4" fmla="*/ 2233444 w 3936759"/>
                <a:gd name="connsiteY4" fmla="*/ 0 h 2941419"/>
                <a:gd name="connsiteX5" fmla="*/ 3812728 w 3936759"/>
                <a:gd name="connsiteY5" fmla="*/ 654160 h 2941419"/>
                <a:gd name="connsiteX6" fmla="*/ 3936759 w 3936759"/>
                <a:gd name="connsiteY6" fmla="*/ 790630 h 2941419"/>
                <a:gd name="connsiteX7" fmla="*/ 3936759 w 3936759"/>
                <a:gd name="connsiteY7" fmla="*/ 816985 h 2941419"/>
                <a:gd name="connsiteX8" fmla="*/ 3800179 w 3936759"/>
                <a:gd name="connsiteY8" fmla="*/ 666709 h 2941419"/>
                <a:gd name="connsiteX9" fmla="*/ 2233444 w 3936759"/>
                <a:gd name="connsiteY9" fmla="*/ 17746 h 2941419"/>
                <a:gd name="connsiteX10" fmla="*/ 17746 w 3936759"/>
                <a:gd name="connsiteY10" fmla="*/ 2233444 h 2941419"/>
                <a:gd name="connsiteX11" fmla="*/ 101800 w 3936759"/>
                <a:gd name="connsiteY11" fmla="*/ 2840018 h 294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936759" h="2941419">
                  <a:moveTo>
                    <a:pt x="133467" y="2938615"/>
                  </a:moveTo>
                  <a:lnTo>
                    <a:pt x="115735" y="2941419"/>
                  </a:lnTo>
                  <a:lnTo>
                    <a:pt x="84727" y="2844877"/>
                  </a:lnTo>
                  <a:cubicBezTo>
                    <a:pt x="29540" y="2650559"/>
                    <a:pt x="0" y="2445451"/>
                    <a:pt x="0" y="2233444"/>
                  </a:cubicBezTo>
                  <a:cubicBezTo>
                    <a:pt x="0" y="999947"/>
                    <a:pt x="999947" y="0"/>
                    <a:pt x="2233444" y="0"/>
                  </a:cubicBezTo>
                  <a:cubicBezTo>
                    <a:pt x="2850193" y="0"/>
                    <a:pt x="3408554" y="249987"/>
                    <a:pt x="3812728" y="654160"/>
                  </a:cubicBezTo>
                  <a:lnTo>
                    <a:pt x="3936759" y="790630"/>
                  </a:lnTo>
                  <a:lnTo>
                    <a:pt x="3936759" y="816985"/>
                  </a:lnTo>
                  <a:lnTo>
                    <a:pt x="3800179" y="666709"/>
                  </a:lnTo>
                  <a:cubicBezTo>
                    <a:pt x="3399217" y="265747"/>
                    <a:pt x="2845293" y="17746"/>
                    <a:pt x="2233444" y="17746"/>
                  </a:cubicBezTo>
                  <a:cubicBezTo>
                    <a:pt x="1009748" y="17746"/>
                    <a:pt x="17746" y="1009748"/>
                    <a:pt x="17746" y="2233444"/>
                  </a:cubicBezTo>
                  <a:cubicBezTo>
                    <a:pt x="17746" y="2443767"/>
                    <a:pt x="47051" y="2647245"/>
                    <a:pt x="101800" y="2840018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CE1E7ACE-73DD-437A-B1B9-291571D4D48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1304394" y="21544"/>
              <a:ext cx="3975954" cy="2449956"/>
              <a:chOff x="1304394" y="21544"/>
              <a:chExt cx="3975954" cy="2449956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D2F3C24E-E517-4A7A-B946-8A5893D7208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339066" flipH="1">
                <a:off x="2815851" y="233648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83CACF15-03C2-4A10-A07D-ABA9804847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459066" flipH="1">
                <a:off x="2736381" y="231997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Connector 19">
                <a:extLst>
                  <a:ext uri="{FF2B5EF4-FFF2-40B4-BE49-F238E27FC236}">
                    <a16:creationId xmlns:a16="http://schemas.microsoft.com/office/drawing/2014/main" id="{EB3D3B9F-C17A-4424-8F4F-0D8128B88A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579066" flipH="1">
                <a:off x="2656676" y="230199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C03EE5F7-AA63-400B-BF1D-6D763D408B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699066" flipH="1">
                <a:off x="2581230" y="227824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A226D913-A568-423C-9499-ECC87BC8958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879066" flipH="1">
                <a:off x="2506369" y="225419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7C220C04-727D-4794-A57C-1A02B77C45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999066" flipH="1">
                <a:off x="2428832" y="222557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5DAB2E54-F0AF-45DC-992F-A3A1C8BB6D4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119066" flipH="1">
                <a:off x="2353800" y="21973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43D945E3-A15D-47A3-8EB6-23B439070F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239066" flipH="1">
                <a:off x="2280067" y="216625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D8F960F-CA24-4FFD-8D5F-355DD989C68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419066" flipH="1">
                <a:off x="2208872" y="212907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3C87B8F8-7714-49F1-93DC-130BEC71E75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539066" flipH="1">
                <a:off x="2138715" y="2091236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8D67A59B-052A-487A-9D50-6D8BD07598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659066" flipH="1">
                <a:off x="2068953" y="205089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825237AD-EE94-4DA6-AA47-79ECFB8675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779066" flipH="1">
                <a:off x="2005435" y="200092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00A8D01E-FED0-4A7E-B9BF-CAB0E02A84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959066" flipH="1">
                <a:off x="1939015" y="195306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290B38C4-8550-4459-92B4-3F73A30960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079066" flipH="1">
                <a:off x="1876443" y="190580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>
                <a:extLst>
                  <a:ext uri="{FF2B5EF4-FFF2-40B4-BE49-F238E27FC236}">
                    <a16:creationId xmlns:a16="http://schemas.microsoft.com/office/drawing/2014/main" id="{979599C3-2D1E-441E-81AF-6147A49889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199066" flipH="1">
                <a:off x="1816218" y="185240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E839B6C0-4DE1-4102-95BF-C796C35C56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319066" flipH="1">
                <a:off x="1754533" y="180079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5AD9ED80-EDCC-46F5-A2E6-5FE76FE9ED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499066" flipH="1">
                <a:off x="1695696" y="174526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>
                <a:extLst>
                  <a:ext uri="{FF2B5EF4-FFF2-40B4-BE49-F238E27FC236}">
                    <a16:creationId xmlns:a16="http://schemas.microsoft.com/office/drawing/2014/main" id="{88C517BD-914B-4685-A0BF-73DB82373F4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619066" flipH="1">
                <a:off x="1642703" y="168866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3AFC32E4-F706-4A25-A8B2-5B83451FB6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739066" flipH="1">
                <a:off x="1589155" y="1628036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E86A6989-5B39-4F61-A22A-0F3E18C02D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859066" flipH="1">
                <a:off x="1540536" y="156256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>
                <a:extLst>
                  <a:ext uri="{FF2B5EF4-FFF2-40B4-BE49-F238E27FC236}">
                    <a16:creationId xmlns:a16="http://schemas.microsoft.com/office/drawing/2014/main" id="{CC0FC5A6-81D9-4E23-A170-54128F2B9B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039066" flipH="1">
                <a:off x="1491369" y="149939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>
                <a:extLst>
                  <a:ext uri="{FF2B5EF4-FFF2-40B4-BE49-F238E27FC236}">
                    <a16:creationId xmlns:a16="http://schemas.microsoft.com/office/drawing/2014/main" id="{136ED7D3-D2B7-43AE-8CFF-7FABD5E7C4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159066" flipH="1">
                <a:off x="1447788" y="143454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>
                <a:extLst>
                  <a:ext uri="{FF2B5EF4-FFF2-40B4-BE49-F238E27FC236}">
                    <a16:creationId xmlns:a16="http://schemas.microsoft.com/office/drawing/2014/main" id="{D10C7308-848B-4586-A47D-2670696FDB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279066" flipH="1">
                <a:off x="1407713" y="136492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9E3D5DEF-B487-403F-966B-AEF0B268FD1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399066" flipH="1">
                <a:off x="1365089" y="12954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B4113111-ED4B-4F56-B101-55723658C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339066" flipH="1">
                <a:off x="1304394" y="1247707"/>
                <a:ext cx="66968" cy="47328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14F2BC75-FBDA-41B3-88C7-38E349F3A00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339066" flipH="1">
                <a:off x="1318720" y="1181601"/>
                <a:ext cx="22648" cy="122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>
                <a:extLst>
                  <a:ext uri="{FF2B5EF4-FFF2-40B4-BE49-F238E27FC236}">
                    <a16:creationId xmlns:a16="http://schemas.microsoft.com/office/drawing/2014/main" id="{B796E118-206D-4780-A364-A567349C850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159066" flipH="1">
                <a:off x="2894376" y="234731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>
                <a:extLst>
                  <a:ext uri="{FF2B5EF4-FFF2-40B4-BE49-F238E27FC236}">
                    <a16:creationId xmlns:a16="http://schemas.microsoft.com/office/drawing/2014/main" id="{D54FE736-4FCC-4ECF-BA0E-BB352552A69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039066" flipH="1">
                <a:off x="2973756" y="235848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9BF328C5-029B-4C2D-B8A7-2E12B00952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919066" flipH="1">
                <a:off x="3055518" y="236301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BAB2667C-4A1F-4D93-8471-F9B6C49DB4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799066" flipH="1">
                <a:off x="3134595" y="236710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Straight Connector 47">
                <a:extLst>
                  <a:ext uri="{FF2B5EF4-FFF2-40B4-BE49-F238E27FC236}">
                    <a16:creationId xmlns:a16="http://schemas.microsoft.com/office/drawing/2014/main" id="{BD892A37-0031-41EC-94AC-0F499D4CE7E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619066" flipH="1">
                <a:off x="3214883" y="236699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D416443D-3FE2-4387-9267-CAB11059A94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499066" flipH="1">
                <a:off x="3295171" y="236687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Straight Connector 49">
                <a:extLst>
                  <a:ext uri="{FF2B5EF4-FFF2-40B4-BE49-F238E27FC236}">
                    <a16:creationId xmlns:a16="http://schemas.microsoft.com/office/drawing/2014/main" id="{A7847495-6164-4A90-BAA1-FC752DA3A8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379066" flipH="1">
                <a:off x="3374026" y="235844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058B2C55-08C5-4987-A0EC-B17DD8D0471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259066" flipH="1">
                <a:off x="3452881" y="235001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4E2635E9-6648-4D84-ADBD-C1881C69EC7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079066" flipH="1">
                <a:off x="3532355" y="233399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>
                <a:extLst>
                  <a:ext uri="{FF2B5EF4-FFF2-40B4-BE49-F238E27FC236}">
                    <a16:creationId xmlns:a16="http://schemas.microsoft.com/office/drawing/2014/main" id="{8772D126-7F6C-4947-A033-C96DF0537D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959066" flipH="1">
                <a:off x="3611828" y="231796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>
                <a:extLst>
                  <a:ext uri="{FF2B5EF4-FFF2-40B4-BE49-F238E27FC236}">
                    <a16:creationId xmlns:a16="http://schemas.microsoft.com/office/drawing/2014/main" id="{204CFAF6-6835-44A6-8504-561175532C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839066" flipH="1">
                <a:off x="3691302" y="230193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0105136E-E301-4BF0-BDA5-891713E3616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719066" flipH="1">
                <a:off x="3766911" y="227979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>
                <a:extLst>
                  <a:ext uri="{FF2B5EF4-FFF2-40B4-BE49-F238E27FC236}">
                    <a16:creationId xmlns:a16="http://schemas.microsoft.com/office/drawing/2014/main" id="{9F65EE3C-4335-4221-A569-2F9A7AA2D7A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539066" flipH="1">
                <a:off x="3842733" y="225630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D8516B9D-4E9C-4A04-9FB4-E3B57BA5EF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419066" flipH="1">
                <a:off x="3918743" y="222868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A54928F0-8129-447E-ABFB-3E891F69B8B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299066" flipH="1">
                <a:off x="3992587" y="219794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>
                <a:extLst>
                  <a:ext uri="{FF2B5EF4-FFF2-40B4-BE49-F238E27FC236}">
                    <a16:creationId xmlns:a16="http://schemas.microsoft.com/office/drawing/2014/main" id="{08BA1DE1-6FF3-43E8-AD4A-EB44E23DD2C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179066" flipH="1">
                <a:off x="4065708" y="216130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61142EBA-47A0-42D9-A24B-8F04079D01B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999066" flipH="1">
                <a:off x="4135354" y="212409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4023088E-26B3-4FB7-9D15-8AFB401535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879066" flipH="1">
                <a:off x="4205000" y="208688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A1363D83-EAF2-4BA0-95EA-C6D676AA5BB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759066" flipH="1">
                <a:off x="4276548" y="204479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B66EEA4-4EEB-4A34-9DF8-780F78DEFCD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639066" flipH="1">
                <a:off x="4340275" y="199888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>
                <a:extLst>
                  <a:ext uri="{FF2B5EF4-FFF2-40B4-BE49-F238E27FC236}">
                    <a16:creationId xmlns:a16="http://schemas.microsoft.com/office/drawing/2014/main" id="{5B249484-2341-40AC-96B5-C031EDD3F4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459066" flipH="1">
                <a:off x="4407468" y="1953636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>
                <a:extLst>
                  <a:ext uri="{FF2B5EF4-FFF2-40B4-BE49-F238E27FC236}">
                    <a16:creationId xmlns:a16="http://schemas.microsoft.com/office/drawing/2014/main" id="{289A6CEF-D3E1-4E38-AE33-A21E6E1B6D8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339066" flipH="1">
                <a:off x="4471127" y="190714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>
                <a:extLst>
                  <a:ext uri="{FF2B5EF4-FFF2-40B4-BE49-F238E27FC236}">
                    <a16:creationId xmlns:a16="http://schemas.microsoft.com/office/drawing/2014/main" id="{9F1C1CC1-1EBE-4126-984A-708939C89F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219066" flipH="1">
                <a:off x="4532317" y="185075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>
                <a:extLst>
                  <a:ext uri="{FF2B5EF4-FFF2-40B4-BE49-F238E27FC236}">
                    <a16:creationId xmlns:a16="http://schemas.microsoft.com/office/drawing/2014/main" id="{8F59B6BE-F973-49F1-A6DA-E9BD81EB4B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8099066" flipH="1">
                <a:off x="4592223" y="17973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>
                <a:extLst>
                  <a:ext uri="{FF2B5EF4-FFF2-40B4-BE49-F238E27FC236}">
                    <a16:creationId xmlns:a16="http://schemas.microsoft.com/office/drawing/2014/main" id="{A45B92BF-D0A1-4561-BC20-3533CCF5FBA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919066" flipH="1">
                <a:off x="4646421" y="174247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>
                <a:extLst>
                  <a:ext uri="{FF2B5EF4-FFF2-40B4-BE49-F238E27FC236}">
                    <a16:creationId xmlns:a16="http://schemas.microsoft.com/office/drawing/2014/main" id="{42098408-BCA5-4DE8-9836-AA0B350251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799066" flipH="1">
                <a:off x="4700827" y="168205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>
                <a:extLst>
                  <a:ext uri="{FF2B5EF4-FFF2-40B4-BE49-F238E27FC236}">
                    <a16:creationId xmlns:a16="http://schemas.microsoft.com/office/drawing/2014/main" id="{C186A780-40EF-4806-8639-0FAB038C4E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679066" flipH="1">
                <a:off x="4755234" y="162163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>
                <a:extLst>
                  <a:ext uri="{FF2B5EF4-FFF2-40B4-BE49-F238E27FC236}">
                    <a16:creationId xmlns:a16="http://schemas.microsoft.com/office/drawing/2014/main" id="{BB3C9596-8E09-498C-8BE4-BB66CEB053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559066" flipH="1">
                <a:off x="4801946" y="155764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>
                <a:extLst>
                  <a:ext uri="{FF2B5EF4-FFF2-40B4-BE49-F238E27FC236}">
                    <a16:creationId xmlns:a16="http://schemas.microsoft.com/office/drawing/2014/main" id="{3545CC44-A235-4A85-A473-552E5CA51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379066" flipH="1">
                <a:off x="4849048" y="149473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7A2C6046-CD14-4746-B562-48EE184B0D4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259066" flipH="1">
                <a:off x="4897793" y="142941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D60E086A-CD4D-4062-B46E-3D243C84CD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139066" flipH="1">
                <a:off x="4939603" y="136075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579F9459-1E54-4B9E-A483-B2BA2CCDCE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019066" flipH="1">
                <a:off x="4980050" y="129021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D8115189-4C24-4720-B50C-83CC496ADB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839066" flipH="1">
                <a:off x="5011578" y="1218444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F95F876D-3470-404F-9243-5EC40DFE8F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719066" flipH="1">
                <a:off x="5044660" y="114554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4FE1A81A-6E19-4769-A769-752E316AF44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599066" flipH="1">
                <a:off x="5077077" y="107158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891CBFA3-B405-4674-8898-BB7C54B63D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479066" flipH="1">
                <a:off x="5108515" y="99762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90F675CC-B913-4DEB-89A9-BB0DE35FCF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299066" flipH="1">
                <a:off x="5132986" y="92129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DE0D60A8-7DFE-482F-B4FC-07C02BBFA5F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179066" flipH="1">
                <a:off x="5155617" y="843751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90F0997A-644B-4DC0-BE1B-4A47AB1F19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059066" flipH="1">
                <a:off x="5173543" y="76729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9EADD15C-633F-4017-8B18-EA5D36C288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939066" flipH="1">
                <a:off x="5189220" y="686819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EFEB1DA1-3A98-4123-8523-28DBC35C41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759066" flipH="1">
                <a:off x="5203298" y="607935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56453361-9F63-4034-9971-4882158EB9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639066" flipH="1">
                <a:off x="5217376" y="529050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6B8A1138-4A40-46E4-8CB6-1BEBD017A2D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519066" flipH="1">
                <a:off x="5219297" y="44952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4DEE98DD-DA99-4522-A88D-1C08AB35C9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399066" flipH="1">
                <a:off x="5221217" y="36999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D629849E-30FB-43BD-912C-7AC793D163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219066" flipH="1">
                <a:off x="5227184" y="287702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ED8DC402-1874-4BAD-B72A-0DB6A46AE7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099066" flipH="1">
                <a:off x="5222512" y="208957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013E2C7D-5231-4247-BEDD-F076294A299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979066" flipH="1">
                <a:off x="5218052" y="128868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>
                <a:extLst>
                  <a:ext uri="{FF2B5EF4-FFF2-40B4-BE49-F238E27FC236}">
                    <a16:creationId xmlns:a16="http://schemas.microsoft.com/office/drawing/2014/main" id="{9AA7F7C0-A42C-43A2-80CE-CCB124FDBE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859066" flipH="1">
                <a:off x="5211120" y="4701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>
                <a:extLst>
                  <a:ext uri="{FF2B5EF4-FFF2-40B4-BE49-F238E27FC236}">
                    <a16:creationId xmlns:a16="http://schemas.microsoft.com/office/drawing/2014/main" id="{172AB0D0-1FCB-4B76-B7D8-A1971BE7D9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679066" flipH="1">
                <a:off x="5198033" y="-29683"/>
                <a:ext cx="1937" cy="10439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B9BFC0FC-BF8E-4AAB-839D-FFE5A5429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941778" y="2667453"/>
            <a:ext cx="1070380" cy="4191252"/>
            <a:chOff x="2941778" y="2667453"/>
            <a:chExt cx="1070380" cy="4191252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17AFE548-A1F1-4495-89D5-FAEB1311DA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2941778" y="3200408"/>
              <a:ext cx="885940" cy="3658297"/>
              <a:chOff x="2941778" y="3200408"/>
              <a:chExt cx="885940" cy="3658297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1C8E530-811E-4E01-8969-CA0FB79FF47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304888" flipH="1">
                <a:off x="3256573" y="677981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869D3136-75DF-4206-956A-279FEC8B18F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184888" flipH="1">
                <a:off x="3314833" y="6678876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>
                <a:extLst>
                  <a:ext uri="{FF2B5EF4-FFF2-40B4-BE49-F238E27FC236}">
                    <a16:creationId xmlns:a16="http://schemas.microsoft.com/office/drawing/2014/main" id="{600B742F-F1D3-4BC5-A650-5E5D110E913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004888" flipH="1">
                <a:off x="3378190" y="657672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>
                <a:extLst>
                  <a:ext uri="{FF2B5EF4-FFF2-40B4-BE49-F238E27FC236}">
                    <a16:creationId xmlns:a16="http://schemas.microsoft.com/office/drawing/2014/main" id="{3DACBFE2-32E6-4B31-A0F1-2F73BDBAF86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884888" flipH="1">
                <a:off x="3436007" y="647504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>
                <a:extLst>
                  <a:ext uri="{FF2B5EF4-FFF2-40B4-BE49-F238E27FC236}">
                    <a16:creationId xmlns:a16="http://schemas.microsoft.com/office/drawing/2014/main" id="{C7C8B670-C311-4FE2-856E-72FD25F19AB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764888" flipH="1">
                <a:off x="3484450" y="636146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>
                <a:extLst>
                  <a:ext uri="{FF2B5EF4-FFF2-40B4-BE49-F238E27FC236}">
                    <a16:creationId xmlns:a16="http://schemas.microsoft.com/office/drawing/2014/main" id="{AE1CB7D5-8CEC-4F16-B833-C8CA3251D6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44888" flipH="1">
                <a:off x="3532971" y="625270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Straight Connector 102">
                <a:extLst>
                  <a:ext uri="{FF2B5EF4-FFF2-40B4-BE49-F238E27FC236}">
                    <a16:creationId xmlns:a16="http://schemas.microsoft.com/office/drawing/2014/main" id="{B9BF9A95-2848-4DB1-A322-2DEF7CFFFE9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464888" flipH="1">
                <a:off x="3572889" y="614546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>
                <a:extLst>
                  <a:ext uri="{FF2B5EF4-FFF2-40B4-BE49-F238E27FC236}">
                    <a16:creationId xmlns:a16="http://schemas.microsoft.com/office/drawing/2014/main" id="{01655FA9-E402-464A-B834-B9BF918F74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344888" flipH="1">
                <a:off x="3609700" y="603056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>
                <a:extLst>
                  <a:ext uri="{FF2B5EF4-FFF2-40B4-BE49-F238E27FC236}">
                    <a16:creationId xmlns:a16="http://schemas.microsoft.com/office/drawing/2014/main" id="{CE703E25-BDC3-48A2-8EE7-812AF9B1F90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224888" flipH="1">
                <a:off x="3646510" y="5915666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>
                <a:extLst>
                  <a:ext uri="{FF2B5EF4-FFF2-40B4-BE49-F238E27FC236}">
                    <a16:creationId xmlns:a16="http://schemas.microsoft.com/office/drawing/2014/main" id="{36B8D0C1-3603-4E1A-9587-A083C1A54C0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104888" flipH="1">
                <a:off x="3670741" y="5800638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>
                <a:extLst>
                  <a:ext uri="{FF2B5EF4-FFF2-40B4-BE49-F238E27FC236}">
                    <a16:creationId xmlns:a16="http://schemas.microsoft.com/office/drawing/2014/main" id="{79358046-E400-48CC-B338-2C390DE39C7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924888" flipH="1">
                <a:off x="3696153" y="568682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>
                <a:extLst>
                  <a:ext uri="{FF2B5EF4-FFF2-40B4-BE49-F238E27FC236}">
                    <a16:creationId xmlns:a16="http://schemas.microsoft.com/office/drawing/2014/main" id="{D1B006D4-89A2-43D7-BFA8-B70AF3F7F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804888" flipH="1">
                <a:off x="3722316" y="5568741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9" name="Straight Connector 108">
                <a:extLst>
                  <a:ext uri="{FF2B5EF4-FFF2-40B4-BE49-F238E27FC236}">
                    <a16:creationId xmlns:a16="http://schemas.microsoft.com/office/drawing/2014/main" id="{4AF535CA-ADAF-4783-98A9-A56188856D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684888" flipH="1">
                <a:off x="3737065" y="545037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>
                <a:extLst>
                  <a:ext uri="{FF2B5EF4-FFF2-40B4-BE49-F238E27FC236}">
                    <a16:creationId xmlns:a16="http://schemas.microsoft.com/office/drawing/2014/main" id="{079D38BB-8A8D-4DFB-B3D6-8A337A1A91F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564888" flipH="1">
                <a:off x="3748830" y="533029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>
                <a:extLst>
                  <a:ext uri="{FF2B5EF4-FFF2-40B4-BE49-F238E27FC236}">
                    <a16:creationId xmlns:a16="http://schemas.microsoft.com/office/drawing/2014/main" id="{9E8309B5-4A68-4D6C-B7A2-FFCB3CC75C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384888" flipH="1">
                <a:off x="3747770" y="5213979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>
                <a:extLst>
                  <a:ext uri="{FF2B5EF4-FFF2-40B4-BE49-F238E27FC236}">
                    <a16:creationId xmlns:a16="http://schemas.microsoft.com/office/drawing/2014/main" id="{67719F25-FC3D-4257-A6E0-FA6E53C55FC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264888" flipH="1">
                <a:off x="3748126" y="509518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>
                <a:extLst>
                  <a:ext uri="{FF2B5EF4-FFF2-40B4-BE49-F238E27FC236}">
                    <a16:creationId xmlns:a16="http://schemas.microsoft.com/office/drawing/2014/main" id="{5CEAD808-5181-499E-8029-9BBD4507223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144888" flipH="1">
                <a:off x="3746936" y="497536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>
                <a:extLst>
                  <a:ext uri="{FF2B5EF4-FFF2-40B4-BE49-F238E27FC236}">
                    <a16:creationId xmlns:a16="http://schemas.microsoft.com/office/drawing/2014/main" id="{9833C6CB-F586-4534-891C-05E14EC0555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024888" flipH="1">
                <a:off x="3744424" y="485614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>
                <a:extLst>
                  <a:ext uri="{FF2B5EF4-FFF2-40B4-BE49-F238E27FC236}">
                    <a16:creationId xmlns:a16="http://schemas.microsoft.com/office/drawing/2014/main" id="{5322DA61-797B-4FC1-BEAB-AC65AEF1FB6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844888" flipH="1">
                <a:off x="3731044" y="473796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>
                <a:extLst>
                  <a:ext uri="{FF2B5EF4-FFF2-40B4-BE49-F238E27FC236}">
                    <a16:creationId xmlns:a16="http://schemas.microsoft.com/office/drawing/2014/main" id="{9D1F9FD3-8946-4515-820F-A3FA331D41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724888" flipH="1">
                <a:off x="3714431" y="461925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>
                <a:extLst>
                  <a:ext uri="{FF2B5EF4-FFF2-40B4-BE49-F238E27FC236}">
                    <a16:creationId xmlns:a16="http://schemas.microsoft.com/office/drawing/2014/main" id="{B4AFE36B-6249-4BEF-9752-AD5BC4BAC12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604888" flipH="1">
                <a:off x="3692114" y="450488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>
                <a:extLst>
                  <a:ext uri="{FF2B5EF4-FFF2-40B4-BE49-F238E27FC236}">
                    <a16:creationId xmlns:a16="http://schemas.microsoft.com/office/drawing/2014/main" id="{72B85882-3535-490E-9334-89A58D347B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484888" flipH="1">
                <a:off x="3664306" y="438644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>
                <a:extLst>
                  <a:ext uri="{FF2B5EF4-FFF2-40B4-BE49-F238E27FC236}">
                    <a16:creationId xmlns:a16="http://schemas.microsoft.com/office/drawing/2014/main" id="{CF6A8FAD-A040-4657-B3D3-6B1A8C0F91B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304888" flipH="1">
                <a:off x="3635304" y="427113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>
                <a:extLst>
                  <a:ext uri="{FF2B5EF4-FFF2-40B4-BE49-F238E27FC236}">
                    <a16:creationId xmlns:a16="http://schemas.microsoft.com/office/drawing/2014/main" id="{1BE435CB-92C8-4BE3-B412-F3DFF64B72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184888" flipH="1">
                <a:off x="3606302" y="4155823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>
                <a:extLst>
                  <a:ext uri="{FF2B5EF4-FFF2-40B4-BE49-F238E27FC236}">
                    <a16:creationId xmlns:a16="http://schemas.microsoft.com/office/drawing/2014/main" id="{BFF76230-D644-4DA5-9E80-F0688CB07E0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4064888" flipH="1">
                <a:off x="3560459" y="404704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>
                <a:extLst>
                  <a:ext uri="{FF2B5EF4-FFF2-40B4-BE49-F238E27FC236}">
                    <a16:creationId xmlns:a16="http://schemas.microsoft.com/office/drawing/2014/main" id="{E6352973-882F-449B-BD82-1653A85421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944888" flipH="1">
                <a:off x="3514615" y="3938268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>
                <a:extLst>
                  <a:ext uri="{FF2B5EF4-FFF2-40B4-BE49-F238E27FC236}">
                    <a16:creationId xmlns:a16="http://schemas.microsoft.com/office/drawing/2014/main" id="{0C483037-8490-4FC4-909B-B9738D2466E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764888" flipH="1">
                <a:off x="3472562" y="3823288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>
                <a:extLst>
                  <a:ext uri="{FF2B5EF4-FFF2-40B4-BE49-F238E27FC236}">
                    <a16:creationId xmlns:a16="http://schemas.microsoft.com/office/drawing/2014/main" id="{72ACA8F8-F236-4D26-ADB0-F61FBD25B0E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44888" flipH="1">
                <a:off x="3418275" y="371958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>
                <a:extLst>
                  <a:ext uri="{FF2B5EF4-FFF2-40B4-BE49-F238E27FC236}">
                    <a16:creationId xmlns:a16="http://schemas.microsoft.com/office/drawing/2014/main" id="{ADF0B241-ABD7-4949-BBDA-6285680BE0B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524888" flipH="1">
                <a:off x="3363457" y="3613937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>
                <a:extLst>
                  <a:ext uri="{FF2B5EF4-FFF2-40B4-BE49-F238E27FC236}">
                    <a16:creationId xmlns:a16="http://schemas.microsoft.com/office/drawing/2014/main" id="{A5A44A15-EF14-4EC3-99FA-34DFE18C1C8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404888" flipH="1">
                <a:off x="3304217" y="3507404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Straight Connector 126">
                <a:extLst>
                  <a:ext uri="{FF2B5EF4-FFF2-40B4-BE49-F238E27FC236}">
                    <a16:creationId xmlns:a16="http://schemas.microsoft.com/office/drawing/2014/main" id="{5B7347DD-7F44-492E-BD6E-11F270DBED4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224888" flipH="1">
                <a:off x="3239792" y="3411600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C6655349-619F-4EEB-A88A-9E6744196B4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104888" flipH="1">
                <a:off x="3164790" y="331474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8B79D492-0F9F-4299-90D0-B4D21365FBB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84888" flipH="1">
                <a:off x="3092263" y="321930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858EC2F2-22B9-4679-A14E-7482E62F54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64888" flipH="1">
                <a:off x="3017791" y="3124395"/>
                <a:ext cx="2875" cy="154901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6" name="Freeform 354">
              <a:extLst>
                <a:ext uri="{FF2B5EF4-FFF2-40B4-BE49-F238E27FC236}">
                  <a16:creationId xmlns:a16="http://schemas.microsoft.com/office/drawing/2014/main" id="{236CFB8A-D5CC-4EC4-B366-BCF49EE08F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9884888">
              <a:off x="2988669" y="2667453"/>
              <a:ext cx="1023489" cy="4136689"/>
            </a:xfrm>
            <a:custGeom>
              <a:avLst/>
              <a:gdLst>
                <a:gd name="connsiteX0" fmla="*/ 514487 w 1023489"/>
                <a:gd name="connsiteY0" fmla="*/ 4136689 h 4136689"/>
                <a:gd name="connsiteX1" fmla="*/ 479796 w 1023489"/>
                <a:gd name="connsiteY1" fmla="*/ 4082575 h 4136689"/>
                <a:gd name="connsiteX2" fmla="*/ 0 w 1023489"/>
                <a:gd name="connsiteY2" fmla="*/ 2364087 h 4136689"/>
                <a:gd name="connsiteX3" fmla="*/ 970682 w 1023489"/>
                <a:gd name="connsiteY3" fmla="*/ 20654 h 4136689"/>
                <a:gd name="connsiteX4" fmla="*/ 993407 w 1023489"/>
                <a:gd name="connsiteY4" fmla="*/ 0 h 4136689"/>
                <a:gd name="connsiteX5" fmla="*/ 1023489 w 1023489"/>
                <a:gd name="connsiteY5" fmla="*/ 8202 h 4136689"/>
                <a:gd name="connsiteX6" fmla="*/ 989302 w 1023489"/>
                <a:gd name="connsiteY6" fmla="*/ 39274 h 4136689"/>
                <a:gd name="connsiteX7" fmla="*/ 26333 w 1023489"/>
                <a:gd name="connsiteY7" fmla="*/ 2364087 h 4136689"/>
                <a:gd name="connsiteX8" fmla="*/ 502317 w 1023489"/>
                <a:gd name="connsiteY8" fmla="*/ 4068922 h 4136689"/>
                <a:gd name="connsiteX9" fmla="*/ 536898 w 1023489"/>
                <a:gd name="connsiteY9" fmla="*/ 4122864 h 4136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23489" h="4136689">
                  <a:moveTo>
                    <a:pt x="514487" y="4136689"/>
                  </a:moveTo>
                  <a:lnTo>
                    <a:pt x="479796" y="4082575"/>
                  </a:lnTo>
                  <a:cubicBezTo>
                    <a:pt x="175330" y="3581492"/>
                    <a:pt x="0" y="2993264"/>
                    <a:pt x="0" y="2364087"/>
                  </a:cubicBezTo>
                  <a:cubicBezTo>
                    <a:pt x="0" y="1448919"/>
                    <a:pt x="370945" y="620390"/>
                    <a:pt x="970682" y="20654"/>
                  </a:cubicBezTo>
                  <a:lnTo>
                    <a:pt x="993407" y="0"/>
                  </a:lnTo>
                  <a:lnTo>
                    <a:pt x="1023489" y="8202"/>
                  </a:lnTo>
                  <a:lnTo>
                    <a:pt x="989302" y="39274"/>
                  </a:lnTo>
                  <a:cubicBezTo>
                    <a:pt x="394330" y="634245"/>
                    <a:pt x="26333" y="1456191"/>
                    <a:pt x="26333" y="2364087"/>
                  </a:cubicBezTo>
                  <a:cubicBezTo>
                    <a:pt x="26333" y="2988265"/>
                    <a:pt x="200269" y="3571818"/>
                    <a:pt x="502317" y="4068922"/>
                  </a:cubicBezTo>
                  <a:lnTo>
                    <a:pt x="536898" y="4122864"/>
                  </a:ln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C733035-E3B0-4503-8AD1-A8AD345C52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16739066">
            <a:off x="5109742" y="1091236"/>
            <a:ext cx="2877042" cy="2500298"/>
            <a:chOff x="5281603" y="104899"/>
            <a:chExt cx="6910397" cy="6005491"/>
          </a:xfrm>
        </p:grpSpPr>
        <p:sp>
          <p:nvSpPr>
            <p:cNvPr id="133" name="Freeform 532">
              <a:extLst>
                <a:ext uri="{FF2B5EF4-FFF2-40B4-BE49-F238E27FC236}">
                  <a16:creationId xmlns:a16="http://schemas.microsoft.com/office/drawing/2014/main" id="{060686AE-2604-49AC-96FE-95DE3926C4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281603" y="104899"/>
              <a:ext cx="6896713" cy="6005491"/>
            </a:xfrm>
            <a:custGeom>
              <a:avLst/>
              <a:gdLst>
                <a:gd name="connsiteX0" fmla="*/ 3912717 w 6896713"/>
                <a:gd name="connsiteY0" fmla="*/ 0 h 6005491"/>
                <a:gd name="connsiteX1" fmla="*/ 6679426 w 6896713"/>
                <a:gd name="connsiteY1" fmla="*/ 1146008 h 6005491"/>
                <a:gd name="connsiteX2" fmla="*/ 6896713 w 6896713"/>
                <a:gd name="connsiteY2" fmla="*/ 1385085 h 6005491"/>
                <a:gd name="connsiteX3" fmla="*/ 6896713 w 6896713"/>
                <a:gd name="connsiteY3" fmla="*/ 1431256 h 6005491"/>
                <a:gd name="connsiteX4" fmla="*/ 6657442 w 6896713"/>
                <a:gd name="connsiteY4" fmla="*/ 1167992 h 6005491"/>
                <a:gd name="connsiteX5" fmla="*/ 3912717 w 6896713"/>
                <a:gd name="connsiteY5" fmla="*/ 31089 h 6005491"/>
                <a:gd name="connsiteX6" fmla="*/ 31089 w 6896713"/>
                <a:gd name="connsiteY6" fmla="*/ 3912717 h 6005491"/>
                <a:gd name="connsiteX7" fmla="*/ 593046 w 6896713"/>
                <a:gd name="connsiteY7" fmla="*/ 5925483 h 6005491"/>
                <a:gd name="connsiteX8" fmla="*/ 633874 w 6896713"/>
                <a:gd name="connsiteY8" fmla="*/ 5989169 h 6005491"/>
                <a:gd name="connsiteX9" fmla="*/ 607415 w 6896713"/>
                <a:gd name="connsiteY9" fmla="*/ 6005491 h 6005491"/>
                <a:gd name="connsiteX10" fmla="*/ 566458 w 6896713"/>
                <a:gd name="connsiteY10" fmla="*/ 5941603 h 6005491"/>
                <a:gd name="connsiteX11" fmla="*/ 0 w 6896713"/>
                <a:gd name="connsiteY11" fmla="*/ 3912717 h 6005491"/>
                <a:gd name="connsiteX12" fmla="*/ 3912717 w 6896713"/>
                <a:gd name="connsiteY12" fmla="*/ 0 h 6005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6896713" h="6005491">
                  <a:moveTo>
                    <a:pt x="3912717" y="0"/>
                  </a:moveTo>
                  <a:cubicBezTo>
                    <a:pt x="4993184" y="0"/>
                    <a:pt x="5971363" y="437946"/>
                    <a:pt x="6679426" y="1146008"/>
                  </a:cubicBezTo>
                  <a:lnTo>
                    <a:pt x="6896713" y="1385085"/>
                  </a:lnTo>
                  <a:lnTo>
                    <a:pt x="6896713" y="1431256"/>
                  </a:lnTo>
                  <a:lnTo>
                    <a:pt x="6657442" y="1167992"/>
                  </a:lnTo>
                  <a:cubicBezTo>
                    <a:pt x="5955006" y="465555"/>
                    <a:pt x="4984599" y="31089"/>
                    <a:pt x="3912717" y="31089"/>
                  </a:cubicBezTo>
                  <a:cubicBezTo>
                    <a:pt x="1768953" y="31089"/>
                    <a:pt x="31089" y="1768953"/>
                    <a:pt x="31089" y="3912717"/>
                  </a:cubicBezTo>
                  <a:cubicBezTo>
                    <a:pt x="31089" y="4649636"/>
                    <a:pt x="236442" y="5338592"/>
                    <a:pt x="593046" y="5925483"/>
                  </a:cubicBezTo>
                  <a:lnTo>
                    <a:pt x="633874" y="5989169"/>
                  </a:lnTo>
                  <a:lnTo>
                    <a:pt x="607415" y="6005491"/>
                  </a:lnTo>
                  <a:lnTo>
                    <a:pt x="566458" y="5941603"/>
                  </a:lnTo>
                  <a:cubicBezTo>
                    <a:pt x="206998" y="5350013"/>
                    <a:pt x="0" y="4655538"/>
                    <a:pt x="0" y="3912717"/>
                  </a:cubicBezTo>
                  <a:cubicBezTo>
                    <a:pt x="0" y="1751783"/>
                    <a:pt x="1751783" y="0"/>
                    <a:pt x="3912717" y="0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44D0AC67-8CED-4685-9EA6-D9A2926855A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5516018" y="331504"/>
              <a:ext cx="6675982" cy="5235326"/>
              <a:chOff x="5516018" y="331504"/>
              <a:chExt cx="6675982" cy="5235326"/>
            </a:xfrm>
          </p:grpSpPr>
          <p:cxnSp>
            <p:nvCxnSpPr>
              <p:cNvPr id="135" name="Straight Connector 134">
                <a:extLst>
                  <a:ext uri="{FF2B5EF4-FFF2-40B4-BE49-F238E27FC236}">
                    <a16:creationId xmlns:a16="http://schemas.microsoft.com/office/drawing/2014/main" id="{B26223F4-4FBD-480E-9C92-291961DB83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9266830" y="3315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>
                <a:extLst>
                  <a:ext uri="{FF2B5EF4-FFF2-40B4-BE49-F238E27FC236}">
                    <a16:creationId xmlns:a16="http://schemas.microsoft.com/office/drawing/2014/main" id="{ADD69673-15CA-42F2-B172-9A6228114AC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" flipH="1">
                <a:off x="9408861" y="3383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>
                <a:extLst>
                  <a:ext uri="{FF2B5EF4-FFF2-40B4-BE49-F238E27FC236}">
                    <a16:creationId xmlns:a16="http://schemas.microsoft.com/office/drawing/2014/main" id="{AA1DE507-E255-4901-9A13-225CAC434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" flipH="1">
                <a:off x="9551700" y="34763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>
                <a:extLst>
                  <a:ext uri="{FF2B5EF4-FFF2-40B4-BE49-F238E27FC236}">
                    <a16:creationId xmlns:a16="http://schemas.microsoft.com/office/drawing/2014/main" id="{01C28D5A-8204-4E22-B598-A50CC9CAB91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60000" flipH="1">
                <a:off x="9688748" y="36808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Straight Connector 138">
                <a:extLst>
                  <a:ext uri="{FF2B5EF4-FFF2-40B4-BE49-F238E27FC236}">
                    <a16:creationId xmlns:a16="http://schemas.microsoft.com/office/drawing/2014/main" id="{FCCC9FE2-617B-4AAC-885F-EEA8D05009A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540000" flipH="1">
                <a:off x="9824866" y="38922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>
                <a:extLst>
                  <a:ext uri="{FF2B5EF4-FFF2-40B4-BE49-F238E27FC236}">
                    <a16:creationId xmlns:a16="http://schemas.microsoft.com/office/drawing/2014/main" id="{38B2AD70-681D-48E1-BFCD-256FD207E6A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660000" flipH="1">
                <a:off x="9966867" y="41754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>
                <a:extLst>
                  <a:ext uri="{FF2B5EF4-FFF2-40B4-BE49-F238E27FC236}">
                    <a16:creationId xmlns:a16="http://schemas.microsoft.com/office/drawing/2014/main" id="{945E4A4A-6520-4ED1-B1F4-92F7A246BB1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780000" flipH="1">
                <a:off x="10104425" y="4458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>
                <a:extLst>
                  <a:ext uri="{FF2B5EF4-FFF2-40B4-BE49-F238E27FC236}">
                    <a16:creationId xmlns:a16="http://schemas.microsoft.com/office/drawing/2014/main" id="{99C8D953-0679-4FD4-8D8F-CA98E35293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00000" flipH="1">
                <a:off x="10240513" y="47948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>
                <a:extLst>
                  <a:ext uri="{FF2B5EF4-FFF2-40B4-BE49-F238E27FC236}">
                    <a16:creationId xmlns:a16="http://schemas.microsoft.com/office/drawing/2014/main" id="{B84BFF03-7516-4075-9220-6B0E6343C0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80000" flipH="1">
                <a:off x="10373882" y="52435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>
                <a:extLst>
                  <a:ext uri="{FF2B5EF4-FFF2-40B4-BE49-F238E27FC236}">
                    <a16:creationId xmlns:a16="http://schemas.microsoft.com/office/drawing/2014/main" id="{7565D2F6-D8EC-4FBE-A5B3-2CFFD47EF2E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00000" flipH="1">
                <a:off x="10505632" y="570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144">
                <a:extLst>
                  <a:ext uri="{FF2B5EF4-FFF2-40B4-BE49-F238E27FC236}">
                    <a16:creationId xmlns:a16="http://schemas.microsoft.com/office/drawing/2014/main" id="{619CBD6C-F312-4BC7-988D-E668D7A19FD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20000" flipH="1">
                <a:off x="10637382" y="62134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145">
                <a:extLst>
                  <a:ext uri="{FF2B5EF4-FFF2-40B4-BE49-F238E27FC236}">
                    <a16:creationId xmlns:a16="http://schemas.microsoft.com/office/drawing/2014/main" id="{768F19D8-6E6A-40CE-ACFE-31AB3D9463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40000" flipH="1">
                <a:off x="10760965" y="69043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146">
                <a:extLst>
                  <a:ext uri="{FF2B5EF4-FFF2-40B4-BE49-F238E27FC236}">
                    <a16:creationId xmlns:a16="http://schemas.microsoft.com/office/drawing/2014/main" id="{63747A3E-9566-47FC-8467-E6AA95FDCE8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20000" flipH="1">
                <a:off x="10888991" y="755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147">
                <a:extLst>
                  <a:ext uri="{FF2B5EF4-FFF2-40B4-BE49-F238E27FC236}">
                    <a16:creationId xmlns:a16="http://schemas.microsoft.com/office/drawing/2014/main" id="{98433EB9-4D02-4738-A58D-C9BFD617C17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40000" flipH="1">
                <a:off x="11010193" y="81974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148">
                <a:extLst>
                  <a:ext uri="{FF2B5EF4-FFF2-40B4-BE49-F238E27FC236}">
                    <a16:creationId xmlns:a16="http://schemas.microsoft.com/office/drawing/2014/main" id="{2DA60593-0FB9-400D-A7E8-950C701363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860000" flipH="1">
                <a:off x="11129014" y="89566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149">
                <a:extLst>
                  <a:ext uri="{FF2B5EF4-FFF2-40B4-BE49-F238E27FC236}">
                    <a16:creationId xmlns:a16="http://schemas.microsoft.com/office/drawing/2014/main" id="{91357033-493E-4BB5-90CE-50B15B89222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980000" flipH="1">
                <a:off x="11249872" y="9680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150">
                <a:extLst>
                  <a:ext uri="{FF2B5EF4-FFF2-40B4-BE49-F238E27FC236}">
                    <a16:creationId xmlns:a16="http://schemas.microsoft.com/office/drawing/2014/main" id="{89E0C057-1791-4F43-8D83-02D46B60268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160000" flipH="1">
                <a:off x="11366875" y="10480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151">
                <a:extLst>
                  <a:ext uri="{FF2B5EF4-FFF2-40B4-BE49-F238E27FC236}">
                    <a16:creationId xmlns:a16="http://schemas.microsoft.com/office/drawing/2014/main" id="{60A0B44A-7297-4BAC-A7FC-63DC1E9576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280000" flipH="1">
                <a:off x="11474058" y="11315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152">
                <a:extLst>
                  <a:ext uri="{FF2B5EF4-FFF2-40B4-BE49-F238E27FC236}">
                    <a16:creationId xmlns:a16="http://schemas.microsoft.com/office/drawing/2014/main" id="{4EB46B32-3AF2-4CEF-BA6D-2F28AD11B2C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400000" flipH="1">
                <a:off x="11583303" y="122179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153">
                <a:extLst>
                  <a:ext uri="{FF2B5EF4-FFF2-40B4-BE49-F238E27FC236}">
                    <a16:creationId xmlns:a16="http://schemas.microsoft.com/office/drawing/2014/main" id="{32F0294A-F34F-455C-B6F6-9932D1F90EE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520000" flipH="1">
                <a:off x="11685344" y="132177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154">
                <a:extLst>
                  <a:ext uri="{FF2B5EF4-FFF2-40B4-BE49-F238E27FC236}">
                    <a16:creationId xmlns:a16="http://schemas.microsoft.com/office/drawing/2014/main" id="{98FC295C-8260-4059-B0A7-3BF90787C8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700000" flipH="1">
                <a:off x="11787704" y="14176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155">
                <a:extLst>
                  <a:ext uri="{FF2B5EF4-FFF2-40B4-BE49-F238E27FC236}">
                    <a16:creationId xmlns:a16="http://schemas.microsoft.com/office/drawing/2014/main" id="{5A927E98-F4E6-41F4-817A-0EB99C875F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820000" flipH="1">
                <a:off x="11880859" y="15179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156">
                <a:extLst>
                  <a:ext uri="{FF2B5EF4-FFF2-40B4-BE49-F238E27FC236}">
                    <a16:creationId xmlns:a16="http://schemas.microsoft.com/office/drawing/2014/main" id="{FB9F5E23-9B1F-45F2-91BC-6156E9D41A7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2940000" flipH="1">
                <a:off x="11969252" y="162743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157">
                <a:extLst>
                  <a:ext uri="{FF2B5EF4-FFF2-40B4-BE49-F238E27FC236}">
                    <a16:creationId xmlns:a16="http://schemas.microsoft.com/office/drawing/2014/main" id="{1DAFC55F-5F38-4EFF-94AE-D48729ABDE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3060000" flipH="1">
                <a:off x="12062016" y="173601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9" name="Straight Connector 158">
                <a:extLst>
                  <a:ext uri="{FF2B5EF4-FFF2-40B4-BE49-F238E27FC236}">
                    <a16:creationId xmlns:a16="http://schemas.microsoft.com/office/drawing/2014/main" id="{4F03A776-4194-47B3-8F5D-90D0B4CFD8A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074680" y="1910249"/>
                <a:ext cx="117320" cy="82912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0" name="Straight Connector 159">
                <a:extLst>
                  <a:ext uri="{FF2B5EF4-FFF2-40B4-BE49-F238E27FC236}">
                    <a16:creationId xmlns:a16="http://schemas.microsoft.com/office/drawing/2014/main" id="{8B4BBFD3-E7B2-449A-9C0B-A6F4FF8CC22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flipH="1">
                <a:off x="12149943" y="2083594"/>
                <a:ext cx="39676" cy="21436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1" name="Straight Connector 160">
                <a:extLst>
                  <a:ext uri="{FF2B5EF4-FFF2-40B4-BE49-F238E27FC236}">
                    <a16:creationId xmlns:a16="http://schemas.microsoft.com/office/drawing/2014/main" id="{FB50DFBF-D716-4730-8A6A-46CBA33DDC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" flipH="1">
                <a:off x="9127990" y="33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2" name="Straight Connector 161">
                <a:extLst>
                  <a:ext uri="{FF2B5EF4-FFF2-40B4-BE49-F238E27FC236}">
                    <a16:creationId xmlns:a16="http://schemas.microsoft.com/office/drawing/2014/main" id="{8BFA276E-82F2-4AB9-881D-FF2FFB3FA42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" flipH="1">
                <a:off x="8987576" y="33663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Straight Connector 162">
                <a:extLst>
                  <a:ext uri="{FF2B5EF4-FFF2-40B4-BE49-F238E27FC236}">
                    <a16:creationId xmlns:a16="http://schemas.microsoft.com/office/drawing/2014/main" id="{F4033428-2D66-4162-95BD-2F12AE214E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" flipH="1">
                <a:off x="8844859" y="35117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4" name="Straight Connector 163">
                <a:extLst>
                  <a:ext uri="{FF2B5EF4-FFF2-40B4-BE49-F238E27FC236}">
                    <a16:creationId xmlns:a16="http://schemas.microsoft.com/office/drawing/2014/main" id="{932FABEB-7D31-4F74-8A8D-611EB31FA7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" flipH="1">
                <a:off x="8706904" y="3657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5" name="Straight Connector 164">
                <a:extLst>
                  <a:ext uri="{FF2B5EF4-FFF2-40B4-BE49-F238E27FC236}">
                    <a16:creationId xmlns:a16="http://schemas.microsoft.com/office/drawing/2014/main" id="{C2A4BEEF-4C3B-48A5-AE18-0657A9C9D2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20000" flipH="1">
                <a:off x="8568008" y="38789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6" name="Straight Connector 165">
                <a:extLst>
                  <a:ext uri="{FF2B5EF4-FFF2-40B4-BE49-F238E27FC236}">
                    <a16:creationId xmlns:a16="http://schemas.microsoft.com/office/drawing/2014/main" id="{B053EEFA-1D75-42F7-BE4A-1942EABF9F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840000" flipH="1">
                <a:off x="8429112" y="4100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>
                <a:extLst>
                  <a:ext uri="{FF2B5EF4-FFF2-40B4-BE49-F238E27FC236}">
                    <a16:creationId xmlns:a16="http://schemas.microsoft.com/office/drawing/2014/main" id="{4A7A9C9C-3652-48C3-991A-5C09CC41BEB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960000" flipH="1">
                <a:off x="8294968" y="4462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>
                <a:extLst>
                  <a:ext uri="{FF2B5EF4-FFF2-40B4-BE49-F238E27FC236}">
                    <a16:creationId xmlns:a16="http://schemas.microsoft.com/office/drawing/2014/main" id="{4EC3A9C0-F263-4B32-A75E-8AF7DF85E9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080000" flipH="1">
                <a:off x="8160824" y="48237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>
                <a:extLst>
                  <a:ext uri="{FF2B5EF4-FFF2-40B4-BE49-F238E27FC236}">
                    <a16:creationId xmlns:a16="http://schemas.microsoft.com/office/drawing/2014/main" id="{9B705704-77CA-45BE-9A33-EFC7761F4AA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260000" flipH="1">
                <a:off x="8027689" y="53184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>
                <a:extLst>
                  <a:ext uri="{FF2B5EF4-FFF2-40B4-BE49-F238E27FC236}">
                    <a16:creationId xmlns:a16="http://schemas.microsoft.com/office/drawing/2014/main" id="{B2F85FF6-A2E4-40A6-A585-8E90A1232C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380000" flipH="1">
                <a:off x="7894554" y="58132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>
                <a:extLst>
                  <a:ext uri="{FF2B5EF4-FFF2-40B4-BE49-F238E27FC236}">
                    <a16:creationId xmlns:a16="http://schemas.microsoft.com/office/drawing/2014/main" id="{E3C0D6C1-D5DE-43CC-8E5E-EE2D977B302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500000" flipH="1">
                <a:off x="7761419" y="63079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>
                <a:extLst>
                  <a:ext uri="{FF2B5EF4-FFF2-40B4-BE49-F238E27FC236}">
                    <a16:creationId xmlns:a16="http://schemas.microsoft.com/office/drawing/2014/main" id="{EA27F37C-7743-4071-B3A8-FE98919460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620000" flipH="1">
                <a:off x="7636645" y="68980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E6BE4277-0719-4C3F-AB91-A39219E95A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800000" flipH="1">
                <a:off x="7511871" y="75119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>
                <a:extLst>
                  <a:ext uri="{FF2B5EF4-FFF2-40B4-BE49-F238E27FC236}">
                    <a16:creationId xmlns:a16="http://schemas.microsoft.com/office/drawing/2014/main" id="{C598D1FA-AC62-4198-B769-3A0A43C5DAD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1920000" flipH="1">
                <a:off x="7387899" y="81977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>
                <a:extLst>
                  <a:ext uri="{FF2B5EF4-FFF2-40B4-BE49-F238E27FC236}">
                    <a16:creationId xmlns:a16="http://schemas.microsoft.com/office/drawing/2014/main" id="{3FBC6465-F070-4C9C-BD72-70805E96A52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040000" flipH="1">
                <a:off x="7268530" y="89316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>
                <a:extLst>
                  <a:ext uri="{FF2B5EF4-FFF2-40B4-BE49-F238E27FC236}">
                    <a16:creationId xmlns:a16="http://schemas.microsoft.com/office/drawing/2014/main" id="{E43C0142-FD19-450B-AEDD-1B112CDD4D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160000" flipH="1">
                <a:off x="7152030" y="97658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>
                <a:extLst>
                  <a:ext uri="{FF2B5EF4-FFF2-40B4-BE49-F238E27FC236}">
                    <a16:creationId xmlns:a16="http://schemas.microsoft.com/office/drawing/2014/main" id="{4326969B-EEC5-49C7-9B79-C60A74E99D2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340000" flipH="1">
                <a:off x="7041695" y="106002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>
                <a:extLst>
                  <a:ext uri="{FF2B5EF4-FFF2-40B4-BE49-F238E27FC236}">
                    <a16:creationId xmlns:a16="http://schemas.microsoft.com/office/drawing/2014/main" id="{D3FC748A-E18E-48D7-8221-B3C79B7728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460000" flipH="1">
                <a:off x="6931360" y="114346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>
                <a:extLst>
                  <a:ext uri="{FF2B5EF4-FFF2-40B4-BE49-F238E27FC236}">
                    <a16:creationId xmlns:a16="http://schemas.microsoft.com/office/drawing/2014/main" id="{743BEB50-3C60-480B-98E6-526D891E13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580000" flipH="1">
                <a:off x="6819070" y="123586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>
                <a:extLst>
                  <a:ext uri="{FF2B5EF4-FFF2-40B4-BE49-F238E27FC236}">
                    <a16:creationId xmlns:a16="http://schemas.microsoft.com/office/drawing/2014/main" id="{7A09EFF1-57B2-441C-A65D-F80F91AF85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700000" flipH="1">
                <a:off x="6721359" y="133274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>
                <a:extLst>
                  <a:ext uri="{FF2B5EF4-FFF2-40B4-BE49-F238E27FC236}">
                    <a16:creationId xmlns:a16="http://schemas.microsoft.com/office/drawing/2014/main" id="{6E653072-D2CB-44ED-8DAE-A4AAB6220E2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2880000" flipH="1">
                <a:off x="6617467" y="1429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>
                <a:extLst>
                  <a:ext uri="{FF2B5EF4-FFF2-40B4-BE49-F238E27FC236}">
                    <a16:creationId xmlns:a16="http://schemas.microsoft.com/office/drawing/2014/main" id="{93439558-D82E-4DA9-BA07-56ECB167180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000000" flipH="1">
                <a:off x="6520032" y="15272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>
                <a:extLst>
                  <a:ext uri="{FF2B5EF4-FFF2-40B4-BE49-F238E27FC236}">
                    <a16:creationId xmlns:a16="http://schemas.microsoft.com/office/drawing/2014/main" id="{04E23B3D-96DA-422E-B3B9-5E63CC39A17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120000" flipH="1">
                <a:off x="6429579" y="16416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>
                <a:extLst>
                  <a:ext uri="{FF2B5EF4-FFF2-40B4-BE49-F238E27FC236}">
                    <a16:creationId xmlns:a16="http://schemas.microsoft.com/office/drawing/2014/main" id="{D44A63F3-E844-4CA3-96D5-86468D1A021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240000" flipH="1">
                <a:off x="6340532" y="17504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>
                <a:extLst>
                  <a:ext uri="{FF2B5EF4-FFF2-40B4-BE49-F238E27FC236}">
                    <a16:creationId xmlns:a16="http://schemas.microsoft.com/office/drawing/2014/main" id="{C37C5594-9A47-4042-86ED-4430B0C2491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420000" flipH="1">
                <a:off x="6261757" y="18601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>
                <a:extLst>
                  <a:ext uri="{FF2B5EF4-FFF2-40B4-BE49-F238E27FC236}">
                    <a16:creationId xmlns:a16="http://schemas.microsoft.com/office/drawing/2014/main" id="{D6C36373-AEC5-42A3-A736-A7DA9522C85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540000" flipH="1">
                <a:off x="6184144" y="197961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>
                <a:extLst>
                  <a:ext uri="{FF2B5EF4-FFF2-40B4-BE49-F238E27FC236}">
                    <a16:creationId xmlns:a16="http://schemas.microsoft.com/office/drawing/2014/main" id="{B6F500A8-1222-4633-B864-FE1A46EFB5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660000" flipH="1">
                <a:off x="6106531" y="20990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>
                <a:extLst>
                  <a:ext uri="{FF2B5EF4-FFF2-40B4-BE49-F238E27FC236}">
                    <a16:creationId xmlns:a16="http://schemas.microsoft.com/office/drawing/2014/main" id="{BDC00E85-B502-4F51-90EF-E127C969EC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780000" flipH="1">
                <a:off x="6043206" y="222255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>
                <a:extLst>
                  <a:ext uri="{FF2B5EF4-FFF2-40B4-BE49-F238E27FC236}">
                    <a16:creationId xmlns:a16="http://schemas.microsoft.com/office/drawing/2014/main" id="{A4B7F86C-370B-445E-816B-FB7AF9847821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3960000" flipH="1">
                <a:off x="5978913" y="234430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0" name="Straight Connector 189">
                <a:extLst>
                  <a:ext uri="{FF2B5EF4-FFF2-40B4-BE49-F238E27FC236}">
                    <a16:creationId xmlns:a16="http://schemas.microsoft.com/office/drawing/2014/main" id="{AC6C76C6-CADA-4A5B-8B5F-1B329A469C1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080000" flipH="1">
                <a:off x="5912438" y="24706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1" name="Straight Connector 190">
                <a:extLst>
                  <a:ext uri="{FF2B5EF4-FFF2-40B4-BE49-F238E27FC236}">
                    <a16:creationId xmlns:a16="http://schemas.microsoft.com/office/drawing/2014/main" id="{AB58DBA9-FB9A-4144-BEB9-F6DDADF2265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200000" flipH="1">
                <a:off x="5858875" y="2600922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2" name="Straight Connector 191">
                <a:extLst>
                  <a:ext uri="{FF2B5EF4-FFF2-40B4-BE49-F238E27FC236}">
                    <a16:creationId xmlns:a16="http://schemas.microsoft.com/office/drawing/2014/main" id="{A979C210-280E-4C43-A203-05A4CC43464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320000" flipH="1">
                <a:off x="5808182" y="273404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3" name="Straight Connector 192">
                <a:extLst>
                  <a:ext uri="{FF2B5EF4-FFF2-40B4-BE49-F238E27FC236}">
                    <a16:creationId xmlns:a16="http://schemas.microsoft.com/office/drawing/2014/main" id="{BC350E9D-801B-44C8-83BB-DDF0A2CC69C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500000" flipH="1">
                <a:off x="5773263" y="286686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4" name="Straight Connector 193">
                <a:extLst>
                  <a:ext uri="{FF2B5EF4-FFF2-40B4-BE49-F238E27FC236}">
                    <a16:creationId xmlns:a16="http://schemas.microsoft.com/office/drawing/2014/main" id="{17AC5A19-E4BA-448B-85AB-9659A61669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620000" flipH="1">
                <a:off x="5735963" y="300206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5" name="Straight Connector 194">
                <a:extLst>
                  <a:ext uri="{FF2B5EF4-FFF2-40B4-BE49-F238E27FC236}">
                    <a16:creationId xmlns:a16="http://schemas.microsoft.com/office/drawing/2014/main" id="{D89B4562-E063-419D-A8B1-B5F229D9E86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740000" flipH="1">
                <a:off x="5700105" y="313891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6" name="Straight Connector 195">
                <a:extLst>
                  <a:ext uri="{FF2B5EF4-FFF2-40B4-BE49-F238E27FC236}">
                    <a16:creationId xmlns:a16="http://schemas.microsoft.com/office/drawing/2014/main" id="{6247D239-ADA9-42E2-BAE8-870D91D3A7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4860000" flipH="1">
                <a:off x="5665939" y="3275489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7" name="Straight Connector 196">
                <a:extLst>
                  <a:ext uri="{FF2B5EF4-FFF2-40B4-BE49-F238E27FC236}">
                    <a16:creationId xmlns:a16="http://schemas.microsoft.com/office/drawing/2014/main" id="{C50D3499-2A11-458E-A5FA-DEA58C3EDC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040000" flipH="1">
                <a:off x="5644476" y="341425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8" name="Straight Connector 197">
                <a:extLst>
                  <a:ext uri="{FF2B5EF4-FFF2-40B4-BE49-F238E27FC236}">
                    <a16:creationId xmlns:a16="http://schemas.microsoft.com/office/drawing/2014/main" id="{4D67E724-8448-4793-AEA4-662559D1176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160000" flipH="1">
                <a:off x="5626530" y="355462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>
                <a:extLst>
                  <a:ext uri="{FF2B5EF4-FFF2-40B4-BE49-F238E27FC236}">
                    <a16:creationId xmlns:a16="http://schemas.microsoft.com/office/drawing/2014/main" id="{1047D62E-2BEC-4ED3-838A-9F1CB9E4A9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280000" flipH="1">
                <a:off x="5616429" y="3691831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>
                <a:extLst>
                  <a:ext uri="{FF2B5EF4-FFF2-40B4-BE49-F238E27FC236}">
                    <a16:creationId xmlns:a16="http://schemas.microsoft.com/office/drawing/2014/main" id="{85884BAE-AFFF-42B1-A55E-DCB2AD78FF0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400000" flipH="1">
                <a:off x="5611319" y="38353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>
                <a:extLst>
                  <a:ext uri="{FF2B5EF4-FFF2-40B4-BE49-F238E27FC236}">
                    <a16:creationId xmlns:a16="http://schemas.microsoft.com/office/drawing/2014/main" id="{AE3B6F5C-B0E2-49BA-B4DD-F2375F09E8F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580000" flipH="1">
                <a:off x="5608540" y="3975726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>
                <a:extLst>
                  <a:ext uri="{FF2B5EF4-FFF2-40B4-BE49-F238E27FC236}">
                    <a16:creationId xmlns:a16="http://schemas.microsoft.com/office/drawing/2014/main" id="{2D34BCE5-06E2-4638-87F6-01DA4512E85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700000" flipH="1">
                <a:off x="5605761" y="411607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>
                <a:extLst>
                  <a:ext uri="{FF2B5EF4-FFF2-40B4-BE49-F238E27FC236}">
                    <a16:creationId xmlns:a16="http://schemas.microsoft.com/office/drawing/2014/main" id="{4C0653E4-19C5-40F7-99CD-0D36B207E78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820000" flipH="1">
                <a:off x="5624195" y="425421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4" name="Straight Connector 203">
                <a:extLst>
                  <a:ext uri="{FF2B5EF4-FFF2-40B4-BE49-F238E27FC236}">
                    <a16:creationId xmlns:a16="http://schemas.microsoft.com/office/drawing/2014/main" id="{E75B739F-5AAE-41A6-8994-2D1663E1976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5940000" flipH="1">
                <a:off x="5642629" y="43923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>
                <a:extLst>
                  <a:ext uri="{FF2B5EF4-FFF2-40B4-BE49-F238E27FC236}">
                    <a16:creationId xmlns:a16="http://schemas.microsoft.com/office/drawing/2014/main" id="{E57B1015-CC8B-44E4-8ABA-5FB69D679A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120000" flipH="1">
                <a:off x="5654818" y="4536385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>
                <a:extLst>
                  <a:ext uri="{FF2B5EF4-FFF2-40B4-BE49-F238E27FC236}">
                    <a16:creationId xmlns:a16="http://schemas.microsoft.com/office/drawing/2014/main" id="{F749C5BB-0E8C-4B72-931F-174B6A5F53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240000" flipH="1">
                <a:off x="5684446" y="467136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>
                <a:extLst>
                  <a:ext uri="{FF2B5EF4-FFF2-40B4-BE49-F238E27FC236}">
                    <a16:creationId xmlns:a16="http://schemas.microsoft.com/office/drawing/2014/main" id="{2EBF5136-E025-49A5-947E-4FDCDAAC4DA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360000" flipH="1">
                <a:off x="5714074" y="4808730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>
                <a:extLst>
                  <a:ext uri="{FF2B5EF4-FFF2-40B4-BE49-F238E27FC236}">
                    <a16:creationId xmlns:a16="http://schemas.microsoft.com/office/drawing/2014/main" id="{7A5B4E44-6117-4E41-972F-977A80B7F8DE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480000" flipH="1">
                <a:off x="5748464" y="4948474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>
                <a:extLst>
                  <a:ext uri="{FF2B5EF4-FFF2-40B4-BE49-F238E27FC236}">
                    <a16:creationId xmlns:a16="http://schemas.microsoft.com/office/drawing/2014/main" id="{99C4BBE1-A7E3-40CB-8CDC-334BF7809F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660000" flipH="1">
                <a:off x="5792091" y="5077607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0" name="Straight Connector 209">
                <a:extLst>
                  <a:ext uri="{FF2B5EF4-FFF2-40B4-BE49-F238E27FC236}">
                    <a16:creationId xmlns:a16="http://schemas.microsoft.com/office/drawing/2014/main" id="{BF0E7B3F-9823-4F1A-ABC3-574D90DC13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780000" flipH="1">
                <a:off x="5847441" y="521122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1" name="Straight Connector 210">
                <a:extLst>
                  <a:ext uri="{FF2B5EF4-FFF2-40B4-BE49-F238E27FC236}">
                    <a16:creationId xmlns:a16="http://schemas.microsoft.com/office/drawing/2014/main" id="{798F0AEB-4870-4B69-9D50-8BE962BB89E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6900000" flipH="1">
                <a:off x="5900410" y="5342458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2" name="Straight Connector 211">
                <a:extLst>
                  <a:ext uri="{FF2B5EF4-FFF2-40B4-BE49-F238E27FC236}">
                    <a16:creationId xmlns:a16="http://schemas.microsoft.com/office/drawing/2014/main" id="{0822636C-45FF-46D6-BAA4-BABB54497EB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-7020000" flipH="1">
                <a:off x="5955760" y="5473693"/>
                <a:ext cx="3394" cy="182880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7" name="Рисунок 7" descr="Изображение выглядит как внешний, небо, скал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BAF2E7AF-7430-4E0E-9481-D1EF695EEC0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5407" r="-5" b="6019"/>
          <a:stretch/>
        </p:blipFill>
        <p:spPr>
          <a:xfrm>
            <a:off x="1215882" y="10"/>
            <a:ext cx="3910184" cy="2304168"/>
          </a:xfrm>
          <a:custGeom>
            <a:avLst/>
            <a:gdLst/>
            <a:ahLst/>
            <a:cxnLst/>
            <a:rect l="l" t="t" r="r" b="b"/>
            <a:pathLst>
              <a:path w="3910184" h="2304178">
                <a:moveTo>
                  <a:pt x="32864" y="0"/>
                </a:moveTo>
                <a:lnTo>
                  <a:pt x="3877322" y="0"/>
                </a:lnTo>
                <a:lnTo>
                  <a:pt x="3900090" y="149190"/>
                </a:lnTo>
                <a:cubicBezTo>
                  <a:pt x="3906765" y="214915"/>
                  <a:pt x="3910184" y="281602"/>
                  <a:pt x="3910184" y="349087"/>
                </a:cubicBezTo>
                <a:cubicBezTo>
                  <a:pt x="3910184" y="1428854"/>
                  <a:pt x="3034859" y="2304178"/>
                  <a:pt x="1955092" y="2304178"/>
                </a:cubicBezTo>
                <a:cubicBezTo>
                  <a:pt x="875325" y="2304178"/>
                  <a:pt x="0" y="1428854"/>
                  <a:pt x="0" y="349087"/>
                </a:cubicBezTo>
                <a:cubicBezTo>
                  <a:pt x="0" y="281602"/>
                  <a:pt x="3419" y="214915"/>
                  <a:pt x="10094" y="149190"/>
                </a:cubicBezTo>
                <a:close/>
              </a:path>
            </a:pathLst>
          </a:custGeom>
        </p:spPr>
      </p:pic>
      <p:pic>
        <p:nvPicPr>
          <p:cNvPr id="5" name="Рисунок 5" descr="Изображение выглядит как скала, внешний, трава, здание&#10;&#10;Автоматически созданное описание">
            <a:extLst>
              <a:ext uri="{FF2B5EF4-FFF2-40B4-BE49-F238E27FC236}">
                <a16:creationId xmlns:a16="http://schemas.microsoft.com/office/drawing/2014/main" id="{09A9B54A-F0C0-414F-A508-2F05F0149A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3851" r="16879" b="1"/>
          <a:stretch/>
        </p:blipFill>
        <p:spPr>
          <a:xfrm>
            <a:off x="-219" y="2273740"/>
            <a:ext cx="3622862" cy="4584260"/>
          </a:xfrm>
          <a:custGeom>
            <a:avLst/>
            <a:gdLst/>
            <a:ahLst/>
            <a:cxnLst/>
            <a:rect l="l" t="t" r="r" b="b"/>
            <a:pathLst>
              <a:path w="3622862" h="4584260">
                <a:moveTo>
                  <a:pt x="706129" y="0"/>
                </a:moveTo>
                <a:cubicBezTo>
                  <a:pt x="2316996" y="0"/>
                  <a:pt x="3622862" y="1305866"/>
                  <a:pt x="3622862" y="2916733"/>
                </a:cubicBezTo>
                <a:cubicBezTo>
                  <a:pt x="3622862" y="3520808"/>
                  <a:pt x="3439225" y="4081993"/>
                  <a:pt x="3124730" y="4547506"/>
                </a:cubicBezTo>
                <a:lnTo>
                  <a:pt x="3097246" y="4584260"/>
                </a:lnTo>
                <a:lnTo>
                  <a:pt x="0" y="4584260"/>
                </a:lnTo>
                <a:lnTo>
                  <a:pt x="0" y="87518"/>
                </a:lnTo>
                <a:lnTo>
                  <a:pt x="47423" y="74689"/>
                </a:lnTo>
                <a:cubicBezTo>
                  <a:pt x="259105" y="25825"/>
                  <a:pt x="479601" y="0"/>
                  <a:pt x="706129" y="0"/>
                </a:cubicBezTo>
                <a:close/>
              </a:path>
            </a:pathLst>
          </a:custGeom>
        </p:spPr>
      </p:pic>
      <p:grpSp>
        <p:nvGrpSpPr>
          <p:cNvPr id="214" name="Group 213">
            <a:extLst>
              <a:ext uri="{FF2B5EF4-FFF2-40B4-BE49-F238E27FC236}">
                <a16:creationId xmlns:a16="http://schemas.microsoft.com/office/drawing/2014/main" id="{4736EC46-F101-4A9F-986E-C9F5B5266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335618" y="-6743"/>
            <a:ext cx="4126199" cy="3805391"/>
            <a:chOff x="8335618" y="-6743"/>
            <a:chExt cx="4126199" cy="3805391"/>
          </a:xfrm>
        </p:grpSpPr>
        <p:sp>
          <p:nvSpPr>
            <p:cNvPr id="215" name="Freeform 472">
              <a:extLst>
                <a:ext uri="{FF2B5EF4-FFF2-40B4-BE49-F238E27FC236}">
                  <a16:creationId xmlns:a16="http://schemas.microsoft.com/office/drawing/2014/main" id="{59EA9385-3D21-4D34-B13A-24FB9E8E987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739066">
              <a:off x="8643787" y="-19382"/>
              <a:ext cx="3509861" cy="4126199"/>
            </a:xfrm>
            <a:custGeom>
              <a:avLst/>
              <a:gdLst>
                <a:gd name="connsiteX0" fmla="*/ 3506004 w 3509861"/>
                <a:gd name="connsiteY0" fmla="*/ 51598 h 4126199"/>
                <a:gd name="connsiteX1" fmla="*/ 3509861 w 3509861"/>
                <a:gd name="connsiteY1" fmla="*/ 75992 h 4126199"/>
                <a:gd name="connsiteX2" fmla="*/ 3265815 w 3509861"/>
                <a:gd name="connsiteY2" fmla="*/ 38747 h 4126199"/>
                <a:gd name="connsiteX3" fmla="*/ 2965063 w 3509861"/>
                <a:gd name="connsiteY3" fmla="*/ 23559 h 4126199"/>
                <a:gd name="connsiteX4" fmla="*/ 23559 w 3509861"/>
                <a:gd name="connsiteY4" fmla="*/ 2965064 h 4126199"/>
                <a:gd name="connsiteX5" fmla="*/ 195913 w 3509861"/>
                <a:gd name="connsiteY5" fmla="*/ 3959533 h 4126199"/>
                <a:gd name="connsiteX6" fmla="*/ 260715 w 3509861"/>
                <a:gd name="connsiteY6" fmla="*/ 4122429 h 4126199"/>
                <a:gd name="connsiteX7" fmla="*/ 236868 w 3509861"/>
                <a:gd name="connsiteY7" fmla="*/ 4126199 h 4126199"/>
                <a:gd name="connsiteX8" fmla="*/ 173735 w 3509861"/>
                <a:gd name="connsiteY8" fmla="*/ 3967497 h 4126199"/>
                <a:gd name="connsiteX9" fmla="*/ 0 w 3509861"/>
                <a:gd name="connsiteY9" fmla="*/ 2965064 h 4126199"/>
                <a:gd name="connsiteX10" fmla="*/ 2965063 w 3509861"/>
                <a:gd name="connsiteY10" fmla="*/ 0 h 4126199"/>
                <a:gd name="connsiteX11" fmla="*/ 3268224 w 3509861"/>
                <a:gd name="connsiteY11" fmla="*/ 15309 h 4126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09861" h="4126199">
                  <a:moveTo>
                    <a:pt x="3506004" y="51598"/>
                  </a:moveTo>
                  <a:lnTo>
                    <a:pt x="3509861" y="75992"/>
                  </a:lnTo>
                  <a:lnTo>
                    <a:pt x="3265815" y="38747"/>
                  </a:lnTo>
                  <a:cubicBezTo>
                    <a:pt x="3166930" y="28704"/>
                    <a:pt x="3066597" y="23559"/>
                    <a:pt x="2965063" y="23559"/>
                  </a:cubicBezTo>
                  <a:cubicBezTo>
                    <a:pt x="1340516" y="23559"/>
                    <a:pt x="23559" y="1340516"/>
                    <a:pt x="23559" y="2965064"/>
                  </a:cubicBezTo>
                  <a:cubicBezTo>
                    <a:pt x="23560" y="3314088"/>
                    <a:pt x="84347" y="3648914"/>
                    <a:pt x="195913" y="3959533"/>
                  </a:cubicBezTo>
                  <a:lnTo>
                    <a:pt x="260715" y="4122429"/>
                  </a:lnTo>
                  <a:lnTo>
                    <a:pt x="236868" y="4126199"/>
                  </a:lnTo>
                  <a:lnTo>
                    <a:pt x="173735" y="3967497"/>
                  </a:lnTo>
                  <a:cubicBezTo>
                    <a:pt x="61275" y="3654391"/>
                    <a:pt x="0" y="3316882"/>
                    <a:pt x="0" y="2965064"/>
                  </a:cubicBezTo>
                  <a:cubicBezTo>
                    <a:pt x="0" y="1327504"/>
                    <a:pt x="1327504" y="0"/>
                    <a:pt x="2965063" y="0"/>
                  </a:cubicBezTo>
                  <a:cubicBezTo>
                    <a:pt x="3067411" y="0"/>
                    <a:pt x="3168547" y="5186"/>
                    <a:pt x="3268224" y="15309"/>
                  </a:cubicBezTo>
                  <a:close/>
                </a:path>
              </a:pathLst>
            </a:custGeom>
            <a:solidFill>
              <a:srgbClr val="FFFFFF">
                <a:alpha val="41961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216" name="Group 215">
              <a:extLst>
                <a:ext uri="{FF2B5EF4-FFF2-40B4-BE49-F238E27FC236}">
                  <a16:creationId xmlns:a16="http://schemas.microsoft.com/office/drawing/2014/main" id="{7513CEBB-25EB-45D6-B82A-60A5C5024D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8686805" y="-6743"/>
              <a:ext cx="3463561" cy="3785601"/>
              <a:chOff x="8686805" y="-6743"/>
              <a:chExt cx="3463561" cy="3785601"/>
            </a:xfrm>
          </p:grpSpPr>
          <p:cxnSp>
            <p:nvCxnSpPr>
              <p:cNvPr id="217" name="Straight Connector 216">
                <a:extLst>
                  <a:ext uri="{FF2B5EF4-FFF2-40B4-BE49-F238E27FC236}">
                    <a16:creationId xmlns:a16="http://schemas.microsoft.com/office/drawing/2014/main" id="{1FA7277A-528C-4A6C-941E-761E0AD1605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739066" flipH="1">
                <a:off x="8795466" y="43904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8" name="Straight Connector 217">
                <a:extLst>
                  <a:ext uri="{FF2B5EF4-FFF2-40B4-BE49-F238E27FC236}">
                    <a16:creationId xmlns:a16="http://schemas.microsoft.com/office/drawing/2014/main" id="{50BEDC85-154E-40EF-9F1B-36646282084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859066" flipH="1">
                <a:off x="8817382" y="33354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9" name="Straight Connector 218">
                <a:extLst>
                  <a:ext uri="{FF2B5EF4-FFF2-40B4-BE49-F238E27FC236}">
                    <a16:creationId xmlns:a16="http://schemas.microsoft.com/office/drawing/2014/main" id="{A141DEEB-A27A-4D2D-9EB0-3E9FFC1FFA2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979066" flipH="1">
                <a:off x="8841253" y="22773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0" name="Straight Connector 219">
                <a:extLst>
                  <a:ext uri="{FF2B5EF4-FFF2-40B4-BE49-F238E27FC236}">
                    <a16:creationId xmlns:a16="http://schemas.microsoft.com/office/drawing/2014/main" id="{7C56D2A9-EFDC-4555-9524-682B62780F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099066" flipH="1">
                <a:off x="8872780" y="12756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1" name="Straight Connector 220">
                <a:extLst>
                  <a:ext uri="{FF2B5EF4-FFF2-40B4-BE49-F238E27FC236}">
                    <a16:creationId xmlns:a16="http://schemas.microsoft.com/office/drawing/2014/main" id="{F28B9091-30F7-4329-A9AF-4864F63CB7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279066" flipH="1">
                <a:off x="8904709" y="28186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2" name="Straight Connector 221">
                <a:extLst>
                  <a:ext uri="{FF2B5EF4-FFF2-40B4-BE49-F238E27FC236}">
                    <a16:creationId xmlns:a16="http://schemas.microsoft.com/office/drawing/2014/main" id="{A2A7D25A-9C16-45B3-B757-CB5C818B229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7399066" flipH="1">
                <a:off x="8942715" y="-7475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3" name="Straight Connector 222">
                <a:extLst>
                  <a:ext uri="{FF2B5EF4-FFF2-40B4-BE49-F238E27FC236}">
                    <a16:creationId xmlns:a16="http://schemas.microsoft.com/office/drawing/2014/main" id="{D9EA82F5-3DB0-4D16-BC47-A8274008F0C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559066" flipH="1">
                <a:off x="8781091" y="54329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4" name="Straight Connector 223">
                <a:extLst>
                  <a:ext uri="{FF2B5EF4-FFF2-40B4-BE49-F238E27FC236}">
                    <a16:creationId xmlns:a16="http://schemas.microsoft.com/office/drawing/2014/main" id="{2376144F-2062-4EA2-B107-885D23EF75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439066" flipH="1">
                <a:off x="8766257" y="64867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5" name="Straight Connector 224">
                <a:extLst>
                  <a:ext uri="{FF2B5EF4-FFF2-40B4-BE49-F238E27FC236}">
                    <a16:creationId xmlns:a16="http://schemas.microsoft.com/office/drawing/2014/main" id="{00ACC68D-A92C-43A6-9E67-0AF1CDEFC35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319066" flipH="1">
                <a:off x="8760253" y="75722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6" name="Straight Connector 225">
                <a:extLst>
                  <a:ext uri="{FF2B5EF4-FFF2-40B4-BE49-F238E27FC236}">
                    <a16:creationId xmlns:a16="http://schemas.microsoft.com/office/drawing/2014/main" id="{9E3AC0F6-D75D-428F-8545-0C2E985D0F8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199066" flipH="1">
                <a:off x="8754813" y="862203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7" name="Straight Connector 226">
                <a:extLst>
                  <a:ext uri="{FF2B5EF4-FFF2-40B4-BE49-F238E27FC236}">
                    <a16:creationId xmlns:a16="http://schemas.microsoft.com/office/drawing/2014/main" id="{4EA506A2-73B4-480F-9238-6C8E1792A2F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6019066" flipH="1">
                <a:off x="8754971" y="96879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8" name="Straight Connector 227">
                <a:extLst>
                  <a:ext uri="{FF2B5EF4-FFF2-40B4-BE49-F238E27FC236}">
                    <a16:creationId xmlns:a16="http://schemas.microsoft.com/office/drawing/2014/main" id="{58F6C9DA-C613-43FF-9E8B-DFB3690090C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899066" flipH="1">
                <a:off x="8755130" y="107537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>
                <a:extLst>
                  <a:ext uri="{FF2B5EF4-FFF2-40B4-BE49-F238E27FC236}">
                    <a16:creationId xmlns:a16="http://schemas.microsoft.com/office/drawing/2014/main" id="{3764FA3A-6A6F-48B1-8D06-81CC4255BD3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779066" flipH="1">
                <a:off x="8766318" y="118006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>
                <a:extLst>
                  <a:ext uri="{FF2B5EF4-FFF2-40B4-BE49-F238E27FC236}">
                    <a16:creationId xmlns:a16="http://schemas.microsoft.com/office/drawing/2014/main" id="{02C4E68D-A6BF-457C-A997-8CF355D88FE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659066" flipH="1">
                <a:off x="8777506" y="128475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>
                <a:extLst>
                  <a:ext uri="{FF2B5EF4-FFF2-40B4-BE49-F238E27FC236}">
                    <a16:creationId xmlns:a16="http://schemas.microsoft.com/office/drawing/2014/main" id="{ED77E65B-F979-4A5D-B397-D93B5925A8F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479066" flipH="1">
                <a:off x="8798781" y="139025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2" name="Straight Connector 231">
                <a:extLst>
                  <a:ext uri="{FF2B5EF4-FFF2-40B4-BE49-F238E27FC236}">
                    <a16:creationId xmlns:a16="http://schemas.microsoft.com/office/drawing/2014/main" id="{04E5112C-8BE9-4A00-B0CB-E363DE4CAB8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359066" flipH="1">
                <a:off x="8820056" y="149576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3" name="Straight Connector 232">
                <a:extLst>
                  <a:ext uri="{FF2B5EF4-FFF2-40B4-BE49-F238E27FC236}">
                    <a16:creationId xmlns:a16="http://schemas.microsoft.com/office/drawing/2014/main" id="{6AC27022-4726-435D-ACB3-405EDE7595D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239066" flipH="1">
                <a:off x="8841331" y="160127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4" name="Straight Connector 233">
                <a:extLst>
                  <a:ext uri="{FF2B5EF4-FFF2-40B4-BE49-F238E27FC236}">
                    <a16:creationId xmlns:a16="http://schemas.microsoft.com/office/drawing/2014/main" id="{06F15705-9240-4447-992C-E388B1DAB3A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5119066" flipH="1">
                <a:off x="8870734" y="170164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5" name="Straight Connector 234">
                <a:extLst>
                  <a:ext uri="{FF2B5EF4-FFF2-40B4-BE49-F238E27FC236}">
                    <a16:creationId xmlns:a16="http://schemas.microsoft.com/office/drawing/2014/main" id="{8FC7441C-978B-4861-A57A-DD0FC87E9EF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939066" flipH="1">
                <a:off x="8901919" y="180230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6" name="Straight Connector 235">
                <a:extLst>
                  <a:ext uri="{FF2B5EF4-FFF2-40B4-BE49-F238E27FC236}">
                    <a16:creationId xmlns:a16="http://schemas.microsoft.com/office/drawing/2014/main" id="{5E816D80-966C-44B6-A27B-CF3AF39B17D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819066" flipH="1">
                <a:off x="8938578" y="190321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7" name="Straight Connector 236">
                <a:extLst>
                  <a:ext uri="{FF2B5EF4-FFF2-40B4-BE49-F238E27FC236}">
                    <a16:creationId xmlns:a16="http://schemas.microsoft.com/office/drawing/2014/main" id="{CDA705B0-5B66-410F-835F-AABFC552E1D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699066" flipH="1">
                <a:off x="8979385" y="200125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8" name="Straight Connector 237">
                <a:extLst>
                  <a:ext uri="{FF2B5EF4-FFF2-40B4-BE49-F238E27FC236}">
                    <a16:creationId xmlns:a16="http://schemas.microsoft.com/office/drawing/2014/main" id="{0437CBB3-98F4-443A-953A-78FF53CDFD5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579066" flipH="1">
                <a:off x="9028039" y="209832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9" name="Straight Connector 238">
                <a:extLst>
                  <a:ext uri="{FF2B5EF4-FFF2-40B4-BE49-F238E27FC236}">
                    <a16:creationId xmlns:a16="http://schemas.microsoft.com/office/drawing/2014/main" id="{58448AB1-09DE-40AA-8B25-3DA9F88AA5A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399066" flipH="1">
                <a:off x="9077438" y="219078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0" name="Straight Connector 239">
                <a:extLst>
                  <a:ext uri="{FF2B5EF4-FFF2-40B4-BE49-F238E27FC236}">
                    <a16:creationId xmlns:a16="http://schemas.microsoft.com/office/drawing/2014/main" id="{41CAC219-1B86-4A16-AD68-C7D893953B3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279066" flipH="1">
                <a:off x="9126837" y="2283246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1" name="Straight Connector 240">
                <a:extLst>
                  <a:ext uri="{FF2B5EF4-FFF2-40B4-BE49-F238E27FC236}">
                    <a16:creationId xmlns:a16="http://schemas.microsoft.com/office/drawing/2014/main" id="{8252D2A5-04F8-4874-A715-AA5FBCB9847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159066" flipH="1">
                <a:off x="9182708" y="237823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2" name="Straight Connector 241">
                <a:extLst>
                  <a:ext uri="{FF2B5EF4-FFF2-40B4-BE49-F238E27FC236}">
                    <a16:creationId xmlns:a16="http://schemas.microsoft.com/office/drawing/2014/main" id="{84D5314A-8380-42F7-979C-5E6A600538E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4039066" flipH="1">
                <a:off x="9243661" y="246283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3" name="Straight Connector 242">
                <a:extLst>
                  <a:ext uri="{FF2B5EF4-FFF2-40B4-BE49-F238E27FC236}">
                    <a16:creationId xmlns:a16="http://schemas.microsoft.com/office/drawing/2014/main" id="{2FA20EF6-6B2E-4971-A0E5-FB7D6BDEC2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859066" flipH="1">
                <a:off x="9303730" y="255203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4" name="Straight Connector 243">
                <a:extLst>
                  <a:ext uri="{FF2B5EF4-FFF2-40B4-BE49-F238E27FC236}">
                    <a16:creationId xmlns:a16="http://schemas.microsoft.com/office/drawing/2014/main" id="{800D192B-3A7A-48B1-AD1E-ACD83548AD8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739066" flipH="1">
                <a:off x="9365449" y="263654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5" name="Straight Connector 244">
                <a:extLst>
                  <a:ext uri="{FF2B5EF4-FFF2-40B4-BE49-F238E27FC236}">
                    <a16:creationId xmlns:a16="http://schemas.microsoft.com/office/drawing/2014/main" id="{923BC388-12DB-4FF3-9C46-48DD1F75897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619066" flipH="1">
                <a:off x="9440317" y="2717783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6" name="Straight Connector 245">
                <a:extLst>
                  <a:ext uri="{FF2B5EF4-FFF2-40B4-BE49-F238E27FC236}">
                    <a16:creationId xmlns:a16="http://schemas.microsoft.com/office/drawing/2014/main" id="{AB0C5285-64BF-4C75-9D9D-EF4BEA6F5F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499066" flipH="1">
                <a:off x="9511226" y="279731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7" name="Straight Connector 246">
                <a:extLst>
                  <a:ext uri="{FF2B5EF4-FFF2-40B4-BE49-F238E27FC236}">
                    <a16:creationId xmlns:a16="http://schemas.microsoft.com/office/drawing/2014/main" id="{24099C36-B04F-4701-9277-DB6C255D277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319066" flipH="1">
                <a:off x="9584056" y="286926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8" name="Straight Connector 247">
                <a:extLst>
                  <a:ext uri="{FF2B5EF4-FFF2-40B4-BE49-F238E27FC236}">
                    <a16:creationId xmlns:a16="http://schemas.microsoft.com/office/drawing/2014/main" id="{E13B2E38-BD39-489D-8415-380923ED116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199066" flipH="1">
                <a:off x="9664273" y="2941493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9" name="Straight Connector 248">
                <a:extLst>
                  <a:ext uri="{FF2B5EF4-FFF2-40B4-BE49-F238E27FC236}">
                    <a16:creationId xmlns:a16="http://schemas.microsoft.com/office/drawing/2014/main" id="{D06169D4-7B4A-4F70-BC5F-C9E328B7DEE5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3079066" flipH="1">
                <a:off x="9744490" y="301372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0" name="Straight Connector 249">
                <a:extLst>
                  <a:ext uri="{FF2B5EF4-FFF2-40B4-BE49-F238E27FC236}">
                    <a16:creationId xmlns:a16="http://schemas.microsoft.com/office/drawing/2014/main" id="{77572674-57DE-44ED-ABCF-AE6BEE2302BB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959066" flipH="1">
                <a:off x="9829433" y="307573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1" name="Straight Connector 250">
                <a:extLst>
                  <a:ext uri="{FF2B5EF4-FFF2-40B4-BE49-F238E27FC236}">
                    <a16:creationId xmlns:a16="http://schemas.microsoft.com/office/drawing/2014/main" id="{E9C6C995-151C-4B2D-8AD0-4D4991C728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779066" flipH="1">
                <a:off x="9912951" y="3138266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2" name="Straight Connector 251">
                <a:extLst>
                  <a:ext uri="{FF2B5EF4-FFF2-40B4-BE49-F238E27FC236}">
                    <a16:creationId xmlns:a16="http://schemas.microsoft.com/office/drawing/2014/main" id="{904246BC-CF3B-46B0-ABA6-CFA4FE791EA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659066" flipH="1">
                <a:off x="9999678" y="320297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3" name="Straight Connector 252">
                <a:extLst>
                  <a:ext uri="{FF2B5EF4-FFF2-40B4-BE49-F238E27FC236}">
                    <a16:creationId xmlns:a16="http://schemas.microsoft.com/office/drawing/2014/main" id="{12296306-3FC8-4ACD-81BC-84C52CC1691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539066" flipH="1">
                <a:off x="10090827" y="325848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4" name="Straight Connector 253">
                <a:extLst>
                  <a:ext uri="{FF2B5EF4-FFF2-40B4-BE49-F238E27FC236}">
                    <a16:creationId xmlns:a16="http://schemas.microsoft.com/office/drawing/2014/main" id="{F6AC4696-A1BE-48B5-8E84-4956361C707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419066" flipH="1">
                <a:off x="10184468" y="331218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5" name="Straight Connector 254">
                <a:extLst>
                  <a:ext uri="{FF2B5EF4-FFF2-40B4-BE49-F238E27FC236}">
                    <a16:creationId xmlns:a16="http://schemas.microsoft.com/office/drawing/2014/main" id="{2C776318-91E1-4F19-A105-9E9E9D8CF1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239066" flipH="1">
                <a:off x="10279751" y="335403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6" name="Straight Connector 255">
                <a:extLst>
                  <a:ext uri="{FF2B5EF4-FFF2-40B4-BE49-F238E27FC236}">
                    <a16:creationId xmlns:a16="http://schemas.microsoft.com/office/drawing/2014/main" id="{82A89614-5D6D-4A14-9F34-DC79C4BAE77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2119066" flipH="1">
                <a:off x="10376536" y="339795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>
                <a:extLst>
                  <a:ext uri="{FF2B5EF4-FFF2-40B4-BE49-F238E27FC236}">
                    <a16:creationId xmlns:a16="http://schemas.microsoft.com/office/drawing/2014/main" id="{9848CE01-C5C1-421B-BF78-8FB752D702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999066" flipH="1">
                <a:off x="10474724" y="3440992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8" name="Straight Connector 257">
                <a:extLst>
                  <a:ext uri="{FF2B5EF4-FFF2-40B4-BE49-F238E27FC236}">
                    <a16:creationId xmlns:a16="http://schemas.microsoft.com/office/drawing/2014/main" id="{FFC9A2CA-BB6C-4307-9757-8EA35AEAC7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879066" flipH="1">
                <a:off x="10572911" y="348272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9" name="Straight Connector 258">
                <a:extLst>
                  <a:ext uri="{FF2B5EF4-FFF2-40B4-BE49-F238E27FC236}">
                    <a16:creationId xmlns:a16="http://schemas.microsoft.com/office/drawing/2014/main" id="{C206D836-8B8B-496C-8D5A-E197BE9CC73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699066" flipH="1">
                <a:off x="10674235" y="3515215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0" name="Straight Connector 259">
                <a:extLst>
                  <a:ext uri="{FF2B5EF4-FFF2-40B4-BE49-F238E27FC236}">
                    <a16:creationId xmlns:a16="http://schemas.microsoft.com/office/drawing/2014/main" id="{90BE283F-2A40-4CAE-91C8-707BA454DFD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579066" flipH="1">
                <a:off x="10777184" y="354526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1" name="Straight Connector 260">
                <a:extLst>
                  <a:ext uri="{FF2B5EF4-FFF2-40B4-BE49-F238E27FC236}">
                    <a16:creationId xmlns:a16="http://schemas.microsoft.com/office/drawing/2014/main" id="{385CFD2B-14DD-414E-98AC-9BD43830AF46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459066" flipH="1">
                <a:off x="10878685" y="356905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2" name="Straight Connector 261">
                <a:extLst>
                  <a:ext uri="{FF2B5EF4-FFF2-40B4-BE49-F238E27FC236}">
                    <a16:creationId xmlns:a16="http://schemas.microsoft.com/office/drawing/2014/main" id="{53FC7D0D-5B64-4BC4-8F9F-903437226C1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339066" flipH="1">
                <a:off x="10985523" y="358987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>
                <a:extLst>
                  <a:ext uri="{FF2B5EF4-FFF2-40B4-BE49-F238E27FC236}">
                    <a16:creationId xmlns:a16="http://schemas.microsoft.com/office/drawing/2014/main" id="{05BDC1DF-9D0C-45F2-ADC3-81C0AA7E2EBA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159066" flipH="1">
                <a:off x="11090248" y="360856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4" name="Straight Connector 263">
                <a:extLst>
                  <a:ext uri="{FF2B5EF4-FFF2-40B4-BE49-F238E27FC236}">
                    <a16:creationId xmlns:a16="http://schemas.microsoft.com/office/drawing/2014/main" id="{5DCF72C2-8F7C-4D33-BF75-BB9DB20F48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1039066" flipH="1">
                <a:off x="11194974" y="3627250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5" name="Straight Connector 264">
                <a:extLst>
                  <a:ext uri="{FF2B5EF4-FFF2-40B4-BE49-F238E27FC236}">
                    <a16:creationId xmlns:a16="http://schemas.microsoft.com/office/drawing/2014/main" id="{916016D1-C18F-483B-A0E6-7C08A5F47DB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919066" flipH="1">
                <a:off x="11300553" y="362979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6" name="Straight Connector 265">
                <a:extLst>
                  <a:ext uri="{FF2B5EF4-FFF2-40B4-BE49-F238E27FC236}">
                    <a16:creationId xmlns:a16="http://schemas.microsoft.com/office/drawing/2014/main" id="{C6CDAF8A-CB8A-42C7-A96E-29AFDD4147EC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799066" flipH="1">
                <a:off x="11406133" y="3632349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7" name="Straight Connector 266">
                <a:extLst>
                  <a:ext uri="{FF2B5EF4-FFF2-40B4-BE49-F238E27FC236}">
                    <a16:creationId xmlns:a16="http://schemas.microsoft.com/office/drawing/2014/main" id="{E6921BF1-E470-475B-9300-A43F4A2382C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619066" flipH="1">
                <a:off x="11515381" y="364027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8" name="Straight Connector 267">
                <a:extLst>
                  <a:ext uri="{FF2B5EF4-FFF2-40B4-BE49-F238E27FC236}">
                    <a16:creationId xmlns:a16="http://schemas.microsoft.com/office/drawing/2014/main" id="{AFFBDD47-C5A4-4044-8E2C-206B3A49FFE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499066" flipH="1">
                <a:off x="11619921" y="3634068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9" name="Straight Connector 268">
                <a:extLst>
                  <a:ext uri="{FF2B5EF4-FFF2-40B4-BE49-F238E27FC236}">
                    <a16:creationId xmlns:a16="http://schemas.microsoft.com/office/drawing/2014/main" id="{F045AF69-D818-44A4-87C7-12144964C1CF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379066" flipH="1">
                <a:off x="11726244" y="362814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0" name="Straight Connector 269">
                <a:extLst>
                  <a:ext uri="{FF2B5EF4-FFF2-40B4-BE49-F238E27FC236}">
                    <a16:creationId xmlns:a16="http://schemas.microsoft.com/office/drawing/2014/main" id="{09D8DA51-A4FC-45CE-B28B-6EACAFAD91B3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259066" flipH="1">
                <a:off x="11834913" y="361894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Straight Connector 270">
                <a:extLst>
                  <a:ext uri="{FF2B5EF4-FFF2-40B4-BE49-F238E27FC236}">
                    <a16:creationId xmlns:a16="http://schemas.microsoft.com/office/drawing/2014/main" id="{8A6BE768-F8DB-463A-9472-3EC510890E2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10079066" flipH="1">
                <a:off x="11936733" y="3601571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2" name="Straight Connector 271">
                <a:extLst>
                  <a:ext uri="{FF2B5EF4-FFF2-40B4-BE49-F238E27FC236}">
                    <a16:creationId xmlns:a16="http://schemas.microsoft.com/office/drawing/2014/main" id="{36FBF9B1-44D1-4B18-A590-FF97D814975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959066" flipH="1">
                <a:off x="12043295" y="3575954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3" name="Straight Connector 272">
                <a:extLst>
                  <a:ext uri="{FF2B5EF4-FFF2-40B4-BE49-F238E27FC236}">
                    <a16:creationId xmlns:a16="http://schemas.microsoft.com/office/drawing/2014/main" id="{B56678CE-D620-4C37-A0F8-ABD82996F5ED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Cxn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CxnSpPr>
            <p:spPr>
              <a:xfrm rot="9839066" flipH="1">
                <a:off x="12147794" y="3551837"/>
                <a:ext cx="2572" cy="138587"/>
              </a:xfrm>
              <a:prstGeom prst="line">
                <a:avLst/>
              </a:prstGeom>
              <a:ln>
                <a:solidFill>
                  <a:srgbClr val="FFFFFF">
                    <a:alpha val="30196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6" name="Рисунок 6" descr="Изображение выглядит как скала, еда, внешний, природа&#10;&#10;Автоматически созданное описание">
            <a:extLst>
              <a:ext uri="{FF2B5EF4-FFF2-40B4-BE49-F238E27FC236}">
                <a16:creationId xmlns:a16="http://schemas.microsoft.com/office/drawing/2014/main" id="{6BF33B4A-7DD5-4B72-A183-73EF3A4D6D0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5021" r="17729" b="-1"/>
          <a:stretch/>
        </p:blipFill>
        <p:spPr>
          <a:xfrm>
            <a:off x="5540446" y="780500"/>
            <a:ext cx="2851962" cy="2851962"/>
          </a:xfrm>
          <a:custGeom>
            <a:avLst/>
            <a:gdLst/>
            <a:ahLst/>
            <a:cxnLst/>
            <a:rect l="l" t="t" r="r" b="b"/>
            <a:pathLst>
              <a:path w="2851962" h="2851962">
                <a:moveTo>
                  <a:pt x="1425981" y="0"/>
                </a:moveTo>
                <a:cubicBezTo>
                  <a:pt x="2213529" y="0"/>
                  <a:pt x="2851962" y="638433"/>
                  <a:pt x="2851962" y="1425981"/>
                </a:cubicBezTo>
                <a:cubicBezTo>
                  <a:pt x="2851962" y="2213529"/>
                  <a:pt x="2213529" y="2851962"/>
                  <a:pt x="1425981" y="2851962"/>
                </a:cubicBezTo>
                <a:cubicBezTo>
                  <a:pt x="638433" y="2851962"/>
                  <a:pt x="0" y="2213529"/>
                  <a:pt x="0" y="1425981"/>
                </a:cubicBezTo>
                <a:cubicBezTo>
                  <a:pt x="0" y="638433"/>
                  <a:pt x="638433" y="0"/>
                  <a:pt x="1425981" y="0"/>
                </a:cubicBezTo>
                <a:close/>
              </a:path>
            </a:pathLst>
          </a:custGeom>
        </p:spPr>
      </p:pic>
      <p:pic>
        <p:nvPicPr>
          <p:cNvPr id="8" name="Рисунок 8" descr="Изображение выглядит как внешний, земля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B77BF604-F0A9-4244-B7C9-44E0A67D2B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1378" r="24779" b="-2"/>
          <a:stretch/>
        </p:blipFill>
        <p:spPr>
          <a:xfrm>
            <a:off x="8908937" y="-1"/>
            <a:ext cx="3283065" cy="3574038"/>
          </a:xfrm>
          <a:custGeom>
            <a:avLst/>
            <a:gdLst/>
            <a:ahLst/>
            <a:cxnLst/>
            <a:rect l="l" t="t" r="r" b="b"/>
            <a:pathLst>
              <a:path w="3283065" h="3574038">
                <a:moveTo>
                  <a:pt x="191559" y="0"/>
                </a:moveTo>
                <a:lnTo>
                  <a:pt x="3283065" y="0"/>
                </a:lnTo>
                <a:lnTo>
                  <a:pt x="3283065" y="3480152"/>
                </a:lnTo>
                <a:lnTo>
                  <a:pt x="3181697" y="3507574"/>
                </a:lnTo>
                <a:cubicBezTo>
                  <a:pt x="2993327" y="3551058"/>
                  <a:pt x="2797112" y="3574038"/>
                  <a:pt x="2595530" y="3574038"/>
                </a:cubicBezTo>
                <a:cubicBezTo>
                  <a:pt x="1162058" y="3574038"/>
                  <a:pt x="0" y="2411980"/>
                  <a:pt x="0" y="978508"/>
                </a:cubicBezTo>
                <a:cubicBezTo>
                  <a:pt x="0" y="642538"/>
                  <a:pt x="63834" y="321477"/>
                  <a:pt x="180034" y="26792"/>
                </a:cubicBezTo>
                <a:close/>
              </a:path>
            </a:pathLst>
          </a:cu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1D38921-241A-4392-BA85-62E6F1CDC4A3}"/>
              </a:ext>
            </a:extLst>
          </p:cNvPr>
          <p:cNvSpPr txBox="1"/>
          <p:nvPr/>
        </p:nvSpPr>
        <p:spPr>
          <a:xfrm>
            <a:off x="4192044" y="5371578"/>
            <a:ext cx="827552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ea typeface="+mn-lt"/>
                <a:cs typeface="+mn-lt"/>
              </a:rPr>
              <a:t>Основные виды природных каменных материалов и их классификация</a:t>
            </a:r>
            <a:endParaRPr lang="ru-RU" b="1">
              <a:solidFill>
                <a:srgbClr val="FF0000"/>
              </a:solidFill>
              <a:cs typeface="Calibri"/>
            </a:endParaRPr>
          </a:p>
          <a:p>
            <a:r>
              <a:rPr lang="ru-RU" b="1" dirty="0">
                <a:solidFill>
                  <a:srgbClr val="FFC000"/>
                </a:solidFill>
                <a:ea typeface="+mn-lt"/>
                <a:cs typeface="+mn-lt"/>
              </a:rPr>
              <a:t>Взрывной способ добычи – </a:t>
            </a:r>
            <a:r>
              <a:rPr lang="ru-RU" b="1" dirty="0">
                <a:solidFill>
                  <a:srgbClr val="FFFF00"/>
                </a:solidFill>
                <a:ea typeface="+mn-lt"/>
                <a:cs typeface="+mn-lt"/>
              </a:rPr>
              <a:t>рваный камень, бут</a:t>
            </a:r>
            <a:r>
              <a:rPr lang="ru-RU" b="1" dirty="0">
                <a:solidFill>
                  <a:srgbClr val="FFC000"/>
                </a:solidFill>
                <a:ea typeface="+mn-lt"/>
                <a:cs typeface="+mn-lt"/>
              </a:rPr>
              <a:t>.</a:t>
            </a:r>
            <a:endParaRPr lang="ru-RU" b="1">
              <a:solidFill>
                <a:srgbClr val="FFC000"/>
              </a:solidFill>
              <a:cs typeface="Calibri"/>
            </a:endParaRPr>
          </a:p>
          <a:p>
            <a:r>
              <a:rPr lang="ru-RU" b="1" dirty="0">
                <a:solidFill>
                  <a:srgbClr val="FFC000"/>
                </a:solidFill>
                <a:ea typeface="+mn-lt"/>
                <a:cs typeface="+mn-lt"/>
              </a:rPr>
              <a:t>Раскалывание породы без дальнейшей обработки – </a:t>
            </a:r>
            <a:r>
              <a:rPr lang="ru-RU" b="1" dirty="0">
                <a:solidFill>
                  <a:srgbClr val="00B050"/>
                </a:solidFill>
                <a:ea typeface="+mn-lt"/>
                <a:cs typeface="+mn-lt"/>
              </a:rPr>
              <a:t>грубоколотой камень.</a:t>
            </a:r>
            <a:endParaRPr lang="ru-RU" b="1">
              <a:solidFill>
                <a:srgbClr val="00B050"/>
              </a:solidFill>
              <a:cs typeface="Calibri"/>
            </a:endParaRPr>
          </a:p>
          <a:p>
            <a:r>
              <a:rPr lang="ru-RU" b="1" dirty="0">
                <a:solidFill>
                  <a:srgbClr val="FFC000"/>
                </a:solidFill>
                <a:ea typeface="+mn-lt"/>
                <a:cs typeface="+mn-lt"/>
              </a:rPr>
              <a:t>Дробление, измельчение – </a:t>
            </a:r>
            <a:r>
              <a:rPr lang="ru-RU" b="1" dirty="0">
                <a:solidFill>
                  <a:srgbClr val="00B0F0"/>
                </a:solidFill>
                <a:ea typeface="+mn-lt"/>
                <a:cs typeface="+mn-lt"/>
              </a:rPr>
              <a:t>дробленый камень, щебень, искусственный песок.</a:t>
            </a:r>
            <a:endParaRPr lang="ru-RU" b="1">
              <a:solidFill>
                <a:srgbClr val="00B0F0"/>
              </a:solidFill>
              <a:cs typeface="Calibri"/>
            </a:endParaRPr>
          </a:p>
          <a:p>
            <a:r>
              <a:rPr lang="ru-RU" b="1" dirty="0">
                <a:solidFill>
                  <a:srgbClr val="FFC000"/>
                </a:solidFill>
                <a:ea typeface="+mn-lt"/>
                <a:cs typeface="+mn-lt"/>
              </a:rPr>
              <a:t>Сортировка –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  <a:ea typeface="+mn-lt"/>
                <a:cs typeface="+mn-lt"/>
              </a:rPr>
              <a:t> </a:t>
            </a:r>
            <a:r>
              <a:rPr lang="ru-RU" b="1" dirty="0">
                <a:ea typeface="+mn-lt"/>
                <a:cs typeface="+mn-lt"/>
              </a:rPr>
              <a:t>сортированный камень, гравий, булыжник</a:t>
            </a:r>
            <a:endParaRPr lang="ru-RU" b="1" dirty="0">
              <a:cs typeface="Calibri"/>
            </a:endParaRPr>
          </a:p>
          <a:p>
            <a:pPr algn="l"/>
            <a:endParaRPr lang="ru-RU" b="1" dirty="0">
              <a:cs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2268EAF-04B1-4479-A32E-CA8D94A03210}"/>
              </a:ext>
            </a:extLst>
          </p:cNvPr>
          <p:cNvSpPr txBox="1"/>
          <p:nvPr/>
        </p:nvSpPr>
        <p:spPr>
          <a:xfrm>
            <a:off x="5848480" y="201330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cs typeface="Calibri"/>
              </a:rPr>
              <a:t>Булыжники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12824E-DAD7-4B47-A4EB-6E48D922A061}"/>
              </a:ext>
            </a:extLst>
          </p:cNvPr>
          <p:cNvSpPr txBox="1"/>
          <p:nvPr/>
        </p:nvSpPr>
        <p:spPr>
          <a:xfrm>
            <a:off x="250260" y="1523739"/>
            <a:ext cx="79122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solidFill>
                  <a:srgbClr val="FFFF00"/>
                </a:solidFill>
                <a:cs typeface="Calibri"/>
              </a:rPr>
              <a:t>Бут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F28A673-1DAD-474D-808C-F64DA05FF67E}"/>
              </a:ext>
            </a:extLst>
          </p:cNvPr>
          <p:cNvSpPr txBox="1"/>
          <p:nvPr/>
        </p:nvSpPr>
        <p:spPr>
          <a:xfrm>
            <a:off x="3294998" y="2345108"/>
            <a:ext cx="1334021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ru-RU" sz="2800" dirty="0">
                <a:cs typeface="Calibri"/>
              </a:rPr>
              <a:t>Валуны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5BD33-4390-48C6-A32E-700D626BEFB3}"/>
              </a:ext>
            </a:extLst>
          </p:cNvPr>
          <p:cNvSpPr txBox="1"/>
          <p:nvPr/>
        </p:nvSpPr>
        <p:spPr>
          <a:xfrm>
            <a:off x="8594421" y="3698832"/>
            <a:ext cx="3974924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dirty="0">
                <a:solidFill>
                  <a:srgbClr val="00B050"/>
                </a:solidFill>
                <a:cs typeface="Calibri"/>
              </a:rPr>
              <a:t>Грубоколотый камень</a:t>
            </a:r>
          </a:p>
        </p:txBody>
      </p:sp>
      <p:pic>
        <p:nvPicPr>
          <p:cNvPr id="131" name="Рисунок 212" descr="Назад со сплошной заливкой">
            <a:extLst>
              <a:ext uri="{FF2B5EF4-FFF2-40B4-BE49-F238E27FC236}">
                <a16:creationId xmlns:a16="http://schemas.microsoft.com/office/drawing/2014/main" id="{A911C4E4-3CAC-41AA-8435-87024B7400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5400000">
            <a:off x="7601211" y="372650"/>
            <a:ext cx="914400" cy="914400"/>
          </a:xfrm>
          <a:prstGeom prst="rect">
            <a:avLst/>
          </a:prstGeom>
        </p:spPr>
      </p:pic>
      <p:pic>
        <p:nvPicPr>
          <p:cNvPr id="213" name="Рисунок 273" descr="Назад со сплошной заливкой">
            <a:extLst>
              <a:ext uri="{FF2B5EF4-FFF2-40B4-BE49-F238E27FC236}">
                <a16:creationId xmlns:a16="http://schemas.microsoft.com/office/drawing/2014/main" id="{453074C6-CC8D-47FC-83A6-78C8DFBB88E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4740000">
            <a:off x="4344444" y="1635691"/>
            <a:ext cx="914400" cy="914400"/>
          </a:xfrm>
          <a:prstGeom prst="rect">
            <a:avLst/>
          </a:prstGeom>
        </p:spPr>
      </p:pic>
      <p:pic>
        <p:nvPicPr>
          <p:cNvPr id="274" name="Рисунок 274" descr="Назад со сплошной заливкой">
            <a:extLst>
              <a:ext uri="{FF2B5EF4-FFF2-40B4-BE49-F238E27FC236}">
                <a16:creationId xmlns:a16="http://schemas.microsoft.com/office/drawing/2014/main" id="{66899570-DFE4-4E87-84D4-099CE88D4A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4560000">
            <a:off x="786539" y="1639521"/>
            <a:ext cx="705633" cy="695195"/>
          </a:xfrm>
          <a:prstGeom prst="rect">
            <a:avLst/>
          </a:prstGeom>
        </p:spPr>
      </p:pic>
      <p:pic>
        <p:nvPicPr>
          <p:cNvPr id="275" name="Рисунок 275" descr="Стрелка: изгиб по часовой стрелке со сплошной заливкой">
            <a:extLst>
              <a:ext uri="{FF2B5EF4-FFF2-40B4-BE49-F238E27FC236}">
                <a16:creationId xmlns:a16="http://schemas.microsoft.com/office/drawing/2014/main" id="{76D0C050-EE7E-4F33-B1CE-1D961A1F10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3480000">
            <a:off x="8989512" y="286741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2454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87AF4FDB-3CEF-4C4D-8821-3980FAE25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2" y="141817"/>
            <a:ext cx="11672359" cy="2925234"/>
          </a:xfrm>
        </p:spPr>
        <p:txBody>
          <a:bodyPr>
            <a:noAutofit/>
          </a:bodyPr>
          <a:lstStyle/>
          <a:p>
            <a:r>
              <a:rPr lang="ru-RU" sz="2000" dirty="0">
                <a:ea typeface="+mn-lt"/>
                <a:cs typeface="+mn-lt"/>
              </a:rPr>
              <a:t>Природные каменные материалы в строительстве используют обычно после механической обработки (расколки и обтески, распиловки, шлифовки и полировки, дробления и рассева). Все каменные материалы, используемые в строительстве, можно разделить на две основные группы: материалы, применяемые в своем первоначальном виде; материалы, пригодные для строительных целей лишь после соответствующей обработки. В некоторых случаях один и тот же материал может применяться в первоначальном виде или после прохождения одной или нескольких стадий обработки. Так, песок можно употреблять непосредственно из карьера или после предварительной промывки, природный гравий — или в первоначальном виде или после измельчения и сортировки для получения зерен определенных фракций.</a:t>
            </a:r>
            <a:endParaRPr lang="ru-RU" sz="2000">
              <a:cs typeface="Calibri"/>
            </a:endParaRPr>
          </a:p>
        </p:txBody>
      </p:sp>
      <p:pic>
        <p:nvPicPr>
          <p:cNvPr id="5" name="Рисунок 5" descr="Изображение выглядит как скала, природа, куча&#10;&#10;Автоматически созданное описание">
            <a:extLst>
              <a:ext uri="{FF2B5EF4-FFF2-40B4-BE49-F238E27FC236}">
                <a16:creationId xmlns:a16="http://schemas.microsoft.com/office/drawing/2014/main" id="{D18BFE26-E173-447C-AA24-EEEF8CECC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5" y="3781425"/>
            <a:ext cx="3933825" cy="29337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E88AB4-C83F-4D6F-A369-1AE14D75194D}"/>
              </a:ext>
            </a:extLst>
          </p:cNvPr>
          <p:cNvSpPr txBox="1"/>
          <p:nvPr/>
        </p:nvSpPr>
        <p:spPr>
          <a:xfrm>
            <a:off x="4438650" y="3781425"/>
            <a:ext cx="7581900" cy="255454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000" i="1" u="sng" dirty="0">
                <a:solidFill>
                  <a:srgbClr val="FFFF00"/>
                </a:solidFill>
                <a:ea typeface="+mn-lt"/>
                <a:cs typeface="+mn-lt"/>
              </a:rPr>
              <a:t>Бутовый камень</a:t>
            </a:r>
            <a:r>
              <a:rPr lang="ru-RU" sz="2000" i="1" dirty="0">
                <a:ea typeface="+mn-lt"/>
                <a:cs typeface="+mn-lt"/>
              </a:rPr>
              <a:t> — крупные куски неправильной формы, размером 150—500 мм, весом 20—40 кг, получаемые разработкой известняков, доломитов и песчаников (реже гранита и других изверженных пород). Камень, получаемый при взрывных работах, носит общее название рваного камня. Бутовый камень широко применяется для бутовой и бутобетонной кладки фундаментов, подземных стен и стен неотапливаемых зданий, подпорных стен, ледорезов, отстойников и резервуаров.</a:t>
            </a:r>
            <a:endParaRPr lang="ru-RU" sz="2000" i="1">
              <a:cs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6EE9E-F433-4F4A-B430-18883E47BA2C}"/>
              </a:ext>
            </a:extLst>
          </p:cNvPr>
          <p:cNvSpPr txBox="1"/>
          <p:nvPr/>
        </p:nvSpPr>
        <p:spPr>
          <a:xfrm>
            <a:off x="3571875" y="3067050"/>
            <a:ext cx="4114800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3200" u="sng" dirty="0">
                <a:solidFill>
                  <a:srgbClr val="FFFF00"/>
                </a:solidFill>
              </a:rPr>
              <a:t>Бутовый камень</a:t>
            </a:r>
            <a:endParaRPr lang="ru-RU" sz="3200" u="sng">
              <a:solidFill>
                <a:srgbClr val="FFFF00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0829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9B56E8-9B2C-4435-903F-C94651718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cs typeface="Calibri Light"/>
              </a:rPr>
              <a:t>Валунный камень</a:t>
            </a:r>
          </a:p>
        </p:txBody>
      </p:sp>
      <p:pic>
        <p:nvPicPr>
          <p:cNvPr id="5" name="Рисунок 5" descr="Изображение выглядит как внешний, небо, скала, гора&#10;&#10;Автоматически созданное описание">
            <a:extLst>
              <a:ext uri="{FF2B5EF4-FFF2-40B4-BE49-F238E27FC236}">
                <a16:creationId xmlns:a16="http://schemas.microsoft.com/office/drawing/2014/main" id="{F3992847-1465-4A0E-80F8-5A03D08D745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3488" y="2068346"/>
            <a:ext cx="4865512" cy="364913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6A5DC85F-EBCC-46B7-B3BE-ADEAFADF47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89539" y="1714094"/>
            <a:ext cx="6811605" cy="2177325"/>
          </a:xfrm>
        </p:spPr>
        <p:txBody>
          <a:bodyPr>
            <a:noAutofit/>
          </a:bodyPr>
          <a:lstStyle/>
          <a:p>
            <a:r>
              <a:rPr lang="ru-RU" sz="2000" b="1" u="sng" dirty="0">
                <a:ea typeface="+mn-lt"/>
                <a:cs typeface="+mn-lt"/>
              </a:rPr>
              <a:t>Валунный камень </a:t>
            </a:r>
            <a:r>
              <a:rPr lang="ru-RU" sz="2000" b="1" dirty="0">
                <a:ea typeface="+mn-lt"/>
                <a:cs typeface="+mn-lt"/>
              </a:rPr>
              <a:t>— крупные обломки (более 300 мм) горных пород ледникового происхождения, характеризующиеся окатанной, часто сильно выветрившейся поверхностью. Весьма разнообразен по петрографическому составу. Используется для получения булыжного камня и щебня.</a:t>
            </a:r>
            <a:endParaRPr lang="ru-RU" sz="2000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54660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AA05DF-F5F8-494C-9206-88FF9A79C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u="sng" dirty="0">
                <a:cs typeface="Calibri Light"/>
              </a:rPr>
              <a:t>Булыжный камень</a:t>
            </a:r>
          </a:p>
        </p:txBody>
      </p:sp>
      <p:pic>
        <p:nvPicPr>
          <p:cNvPr id="5" name="Рисунок 5" descr="Изображение выглядит как внешний, скала, куча, камень&#10;&#10;Автоматически созданное описание">
            <a:extLst>
              <a:ext uri="{FF2B5EF4-FFF2-40B4-BE49-F238E27FC236}">
                <a16:creationId xmlns:a16="http://schemas.microsoft.com/office/drawing/2014/main" id="{F8A6E476-004F-4F97-A49B-37BD4B780E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722953" y="2142067"/>
            <a:ext cx="4921031" cy="3649134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5BB0F96A-411F-434B-AD03-55466DB8CC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6300126" cy="3649133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z="2000" u="sng" dirty="0">
                <a:ea typeface="+mn-lt"/>
                <a:cs typeface="+mn-lt"/>
              </a:rPr>
              <a:t>Булыжный камень </a:t>
            </a:r>
            <a:r>
              <a:rPr lang="ru-RU" sz="2000" dirty="0">
                <a:ea typeface="+mn-lt"/>
                <a:cs typeface="+mn-lt"/>
              </a:rPr>
              <a:t>— небольшие валуны (до 300 мм) или расколотые валуны больших размеров. Применяется для покрытия мостовых, дворов и откосов, для каменной наброски при строительстве дамб. Крупный булыжный камень можно применять как бут, мелкий камень перерабатывается на щебень. Валунный булыжный камень может быть использован для изготовления (методом </a:t>
            </a:r>
            <a:r>
              <a:rPr lang="ru-RU" sz="2000" dirty="0" err="1">
                <a:ea typeface="+mn-lt"/>
                <a:cs typeface="+mn-lt"/>
              </a:rPr>
              <a:t>околки</a:t>
            </a:r>
            <a:r>
              <a:rPr lang="ru-RU" sz="2000" dirty="0">
                <a:ea typeface="+mn-lt"/>
                <a:cs typeface="+mn-lt"/>
              </a:rPr>
              <a:t>) специальных шашек для мощения дорог и оснований под дорожные покрытия.</a:t>
            </a:r>
            <a:endParaRPr lang="ru-RU" sz="2000">
              <a:cs typeface="Calibri"/>
            </a:endParaRPr>
          </a:p>
          <a:p>
            <a:pPr>
              <a:buClr>
                <a:srgbClr val="FFFFFF"/>
              </a:buClr>
            </a:pPr>
            <a:endParaRPr lang="ru-RU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7067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68D768-FA4C-45C1-A1DE-A96933C8A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6760" y="609600"/>
            <a:ext cx="10131425" cy="1456267"/>
          </a:xfrm>
        </p:spPr>
        <p:txBody>
          <a:bodyPr/>
          <a:lstStyle/>
          <a:p>
            <a:pPr algn="ctr"/>
            <a:r>
              <a:rPr lang="ru-RU" u="sng" dirty="0">
                <a:cs typeface="Calibri Light"/>
              </a:rPr>
              <a:t>Гравий</a:t>
            </a:r>
          </a:p>
        </p:txBody>
      </p:sp>
      <p:pic>
        <p:nvPicPr>
          <p:cNvPr id="5" name="Рисунок 5" descr="Изображение выглядит как скала, внешний, природа, каменистый&#10;&#10;Автоматически созданное описание">
            <a:extLst>
              <a:ext uri="{FF2B5EF4-FFF2-40B4-BE49-F238E27FC236}">
                <a16:creationId xmlns:a16="http://schemas.microsoft.com/office/drawing/2014/main" id="{5C0BDA37-48F1-4188-867A-40DEB1D426E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97480" y="2068998"/>
            <a:ext cx="3310198" cy="2480039"/>
          </a:xfrm>
        </p:spPr>
      </p:pic>
      <p:pic>
        <p:nvPicPr>
          <p:cNvPr id="6" name="Рисунок 6" descr="Изображение выглядит как скала, внешний, каменистый, куча&#10;&#10;Автоматически созданное описание">
            <a:extLst>
              <a:ext uri="{FF2B5EF4-FFF2-40B4-BE49-F238E27FC236}">
                <a16:creationId xmlns:a16="http://schemas.microsoft.com/office/drawing/2014/main" id="{6E24058E-107E-4A7D-B870-409E2373644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746943" y="2068998"/>
            <a:ext cx="3310197" cy="2480038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0AB7BCC-0BD8-468D-90F8-2D2C30843B6A}"/>
              </a:ext>
            </a:extLst>
          </p:cNvPr>
          <p:cNvSpPr txBox="1"/>
          <p:nvPr/>
        </p:nvSpPr>
        <p:spPr>
          <a:xfrm>
            <a:off x="4035468" y="4755715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sz="2800" u="sng" dirty="0">
                <a:cs typeface="Calibri"/>
              </a:rPr>
              <a:t>Морской гравий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563C2-4EE0-4191-86F7-828DBD8E928B}"/>
              </a:ext>
            </a:extLst>
          </p:cNvPr>
          <p:cNvSpPr txBox="1"/>
          <p:nvPr/>
        </p:nvSpPr>
        <p:spPr>
          <a:xfrm>
            <a:off x="483164" y="4752455"/>
            <a:ext cx="2743199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ru-RU" sz="2800" u="sng" dirty="0">
                <a:cs typeface="Calibri"/>
              </a:rPr>
              <a:t>Гравий</a:t>
            </a:r>
            <a:endParaRPr lang="ru-RU" sz="2800" u="sng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A48C8A-48EB-4CFB-8282-A85BCE8FDFC6}"/>
              </a:ext>
            </a:extLst>
          </p:cNvPr>
          <p:cNvSpPr txBox="1"/>
          <p:nvPr/>
        </p:nvSpPr>
        <p:spPr>
          <a:xfrm>
            <a:off x="7170889" y="1962149"/>
            <a:ext cx="5018760" cy="48013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ru-RU" b="1" u="sng" dirty="0">
                <a:ea typeface="+mn-lt"/>
                <a:cs typeface="+mn-lt"/>
              </a:rPr>
              <a:t>Гравий </a:t>
            </a:r>
            <a:r>
              <a:rPr lang="ru-RU" b="1" dirty="0">
                <a:ea typeface="+mn-lt"/>
                <a:cs typeface="+mn-lt"/>
              </a:rPr>
              <a:t>— рыхлое скопление обломков горных пород, различно обкатанных. Величина отдельных зерен 5—70 мм. В зависимости от линейного размера частиц гравий подразделяют на фракции 5—10, 10— 20, 20—40 и 40—70 мм. Добывают гравий открытым способом экскаваторами различных типов, при добыче со дна рек, морей и озер применяют всасывающие механизмы, которые забирают гравий вместе с водой и транспортируют по трубам к местам отвалов, где происходит его естественное обезвоживание. Гравий применяется в строительстве в качестве крупного заполнителя в цементных и асфальтовых бетонах, а также как фильтрующий материал в водопроводных сооружениях.</a:t>
            </a:r>
            <a:endParaRPr lang="ru-RU" b="1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920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Celestial</vt:lpstr>
      <vt:lpstr>Строительные Материалы</vt:lpstr>
      <vt:lpstr>Что Такое строительные материалы?</vt:lpstr>
      <vt:lpstr>Презентация PowerPoint</vt:lpstr>
      <vt:lpstr>Природные (естественные) каменные материалы</vt:lpstr>
      <vt:lpstr>Примеры природных каменных материалов </vt:lpstr>
      <vt:lpstr>Презентация PowerPoint</vt:lpstr>
      <vt:lpstr>Валунный камень</vt:lpstr>
      <vt:lpstr>Булыжный камень</vt:lpstr>
      <vt:lpstr>Гравий</vt:lpstr>
      <vt:lpstr>Щебень</vt:lpstr>
      <vt:lpstr>Изделия из Природных каменных материалов</vt:lpstr>
      <vt:lpstr>Презентация PowerPoint</vt:lpstr>
      <vt:lpstr>КЕРАМИЧЕСКИЕ МАТЕРИАЛЫ И ИЗДЕЛИЯ </vt:lpstr>
      <vt:lpstr>Примеры КМ</vt:lpstr>
      <vt:lpstr>Презентация PowerPoint</vt:lpstr>
      <vt:lpstr> Неорганические (минеральные) и органические вяжущие материалы  </vt:lpstr>
      <vt:lpstr>Презентация PowerPoint</vt:lpstr>
      <vt:lpstr>органические вяжущие материалы </vt:lpstr>
      <vt:lpstr>Бетон</vt:lpstr>
      <vt:lpstr>железобетон</vt:lpstr>
      <vt:lpstr>Примеры железобетонных конструкций</vt:lpstr>
      <vt:lpstr>Строительные растворы</vt:lpstr>
      <vt:lpstr>Презентация PowerPoint</vt:lpstr>
      <vt:lpstr>Вот ещё примеры</vt:lpstr>
      <vt:lpstr>Презентация PowerPoint</vt:lpstr>
      <vt:lpstr>Искусственные каменные материалы и изделия на основе неорганических вяжущих </vt:lpstr>
      <vt:lpstr>Древесные материалы</vt:lpstr>
      <vt:lpstr>Строение древесины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Металлы</vt:lpstr>
      <vt:lpstr>Металлы по физическим свойствам</vt:lpstr>
      <vt:lpstr>Презентация PowerPoint</vt:lpstr>
      <vt:lpstr>Спасибо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/>
  <cp:lastModifiedBy/>
  <cp:revision>1122</cp:revision>
  <dcterms:created xsi:type="dcterms:W3CDTF">2021-03-01T13:59:37Z</dcterms:created>
  <dcterms:modified xsi:type="dcterms:W3CDTF">2021-03-01T18:55:42Z</dcterms:modified>
</cp:coreProperties>
</file>