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00108"/>
            <a:ext cx="8815390" cy="364333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Гидроизоляция,</a:t>
            </a:r>
            <a:br>
              <a:rPr lang="ru-RU" dirty="0" smtClean="0"/>
            </a:br>
            <a:r>
              <a:rPr lang="ru-RU" dirty="0" smtClean="0"/>
              <a:t>                    теплоизоляция и</a:t>
            </a:r>
            <a:br>
              <a:rPr lang="ru-RU" dirty="0" smtClean="0"/>
            </a:br>
            <a:r>
              <a:rPr lang="ru-RU" dirty="0" smtClean="0"/>
              <a:t>                         герметики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5500702"/>
            <a:ext cx="3243226" cy="91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2857496"/>
            <a:ext cx="914376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14290"/>
            <a:ext cx="3251231" cy="650085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Основной минус материала - хорошее </a:t>
            </a:r>
            <a:r>
              <a:rPr lang="ru-RU" dirty="0" err="1" smtClean="0"/>
              <a:t>водопоглощение</a:t>
            </a:r>
            <a:r>
              <a:rPr lang="ru-RU" dirty="0" smtClean="0"/>
              <a:t>, ведь монтаж теплоизоляции часто происходит в условиях повышенной влажности. Поэтому минеральную вату, как правило, пропитывают специальными </a:t>
            </a:r>
            <a:r>
              <a:rPr lang="ru-RU" dirty="0" err="1" smtClean="0"/>
              <a:t>гидрофобизирующими</a:t>
            </a:r>
            <a:r>
              <a:rPr lang="ru-RU" dirty="0" smtClean="0"/>
              <a:t> составами.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Минераловатные</a:t>
            </a:r>
            <a:r>
              <a:rPr lang="ru-RU" dirty="0" smtClean="0"/>
              <a:t> теплоизоляционные изделия могут применяться в следующих системах:</a:t>
            </a:r>
          </a:p>
          <a:p>
            <a:r>
              <a:rPr lang="ru-RU" dirty="0" smtClean="0"/>
              <a:t>в системах наружного утепления мокрого типа; </a:t>
            </a:r>
          </a:p>
          <a:p>
            <a:r>
              <a:rPr lang="ru-RU" dirty="0" smtClean="0"/>
              <a:t>в качестве теплоизоляционного слоя в навесных вентилируемых фасадах; </a:t>
            </a:r>
          </a:p>
          <a:p>
            <a:r>
              <a:rPr lang="ru-RU" dirty="0" smtClean="0"/>
              <a:t>в системах с утеплителем с внутренней стороны ограждающей конструкции; </a:t>
            </a:r>
          </a:p>
          <a:p>
            <a:r>
              <a:rPr lang="ru-RU" dirty="0" smtClean="0"/>
              <a:t>в системах с утеплителем внутри ограждающей конструкции (слоистая кладка, трехслойные бетонные или железобетонные панели, трехслойные </a:t>
            </a:r>
            <a:r>
              <a:rPr lang="ru-RU" dirty="0" err="1" smtClean="0"/>
              <a:t>сэндвич-панели</a:t>
            </a:r>
            <a:r>
              <a:rPr lang="ru-RU" dirty="0" smtClean="0"/>
              <a:t> с металлическими обшивками); </a:t>
            </a:r>
          </a:p>
          <a:p>
            <a:r>
              <a:rPr lang="ru-RU" dirty="0" smtClean="0"/>
              <a:t>для изоляции кислородных комплексов.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Стекловолокно по технологии получения и свойствам имеет много общего с минеральной ватой, но для получения стеклянного волокна используют отходы стекольной промышленности (</a:t>
            </a:r>
            <a:r>
              <a:rPr lang="ru-RU" dirty="0" err="1" smtClean="0"/>
              <a:t>стеклобой</a:t>
            </a:r>
            <a:r>
              <a:rPr lang="ru-RU" dirty="0" smtClean="0"/>
              <a:t>, песок, сода, доломит, известняк, </a:t>
            </a:r>
            <a:r>
              <a:rPr lang="ru-RU" dirty="0" err="1" smtClean="0"/>
              <a:t>этибор</a:t>
            </a:r>
            <a:r>
              <a:rPr lang="ru-RU" dirty="0" smtClean="0"/>
              <a:t> и т.д.). Стекловолокно обладают высокой химической стойкостью, не содержит коррозионных агентов, негигроскопично. Однако из-за большой доли связующего компонента (например, в стекловате высокой плотности), такой материал относится к </a:t>
            </a:r>
            <a:r>
              <a:rPr lang="ru-RU" dirty="0" err="1" smtClean="0"/>
              <a:t>слабогорючим</a:t>
            </a:r>
            <a:r>
              <a:rPr lang="ru-RU" dirty="0" smtClean="0"/>
              <a:t> веществам.</a:t>
            </a:r>
          </a:p>
          <a:p>
            <a:endParaRPr lang="ru-RU" dirty="0"/>
          </a:p>
        </p:txBody>
      </p:sp>
      <p:pic>
        <p:nvPicPr>
          <p:cNvPr id="5" name="Содержимое 4" descr="isov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820356"/>
            <a:ext cx="5340350" cy="47517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4000504"/>
            <a:ext cx="985814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57166"/>
            <a:ext cx="3179793" cy="6215106"/>
          </a:xfrm>
        </p:spPr>
        <p:txBody>
          <a:bodyPr>
            <a:normAutofit fontScale="70000" lnSpcReduction="20000"/>
          </a:bodyPr>
          <a:lstStyle/>
          <a:p>
            <a:r>
              <a:rPr lang="ru-RU" sz="1600" dirty="0" smtClean="0"/>
              <a:t>Теплоизоляционные изделия из стекловолокна применяются: 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- для изоляции перекрытий, легких стен и скатных крыш, </a:t>
            </a:r>
          </a:p>
          <a:p>
            <a:r>
              <a:rPr lang="ru-RU" sz="1600" dirty="0" smtClean="0"/>
              <a:t>- в системах с утеплителем с внутренней стороны ограждающей конструкции, </a:t>
            </a:r>
          </a:p>
          <a:p>
            <a:r>
              <a:rPr lang="ru-RU" sz="1600" dirty="0" smtClean="0"/>
              <a:t>- для изоляции трубопроводов различного назначения.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Основные минусы материала:</a:t>
            </a:r>
          </a:p>
          <a:p>
            <a:r>
              <a:rPr lang="ru-RU" sz="1600" dirty="0" smtClean="0"/>
              <a:t>- с течением времени дает значительную усадку;</a:t>
            </a:r>
          </a:p>
          <a:p>
            <a:r>
              <a:rPr lang="ru-RU" sz="1600" dirty="0" smtClean="0"/>
              <a:t>- большое </a:t>
            </a:r>
            <a:r>
              <a:rPr lang="ru-RU" sz="1600" dirty="0" err="1" smtClean="0"/>
              <a:t>водопоглощение</a:t>
            </a:r>
            <a:r>
              <a:rPr lang="ru-RU" sz="1600" dirty="0" smtClean="0"/>
              <a:t>. </a:t>
            </a:r>
          </a:p>
          <a:p>
            <a:endParaRPr lang="ru-RU" sz="1600" dirty="0" smtClean="0"/>
          </a:p>
          <a:p>
            <a:r>
              <a:rPr lang="ru-RU" sz="1600" dirty="0" smtClean="0"/>
              <a:t>На сегодняшний день одним из самых высокоэффективных утеплителей в мире является песок перлитовый всученный. Перлит - разновидность кислых вулканических стекол содержащих более 1% воды, имеют текстуру, похожую на жемчуг, давшую название этой породе (от французского </a:t>
            </a:r>
            <a:r>
              <a:rPr lang="ru-RU" sz="1600" dirty="0" err="1" smtClean="0"/>
              <a:t>perle</a:t>
            </a:r>
            <a:r>
              <a:rPr lang="ru-RU" sz="1600" dirty="0" smtClean="0"/>
              <a:t> - жемчуг). Особенностью перлитов является их способность к вспучиванию при тепловой обработке с многократным увеличением (5-20 раз) первоначального объема и соответствующим уменьшением объемной массы. Использование вспученного перлита в строительстве основано на таких его свойствах, как негорючесть, легкость, низкое </a:t>
            </a:r>
            <a:r>
              <a:rPr lang="ru-RU" sz="1600" dirty="0" err="1" smtClean="0"/>
              <a:t>водопоглощение</a:t>
            </a:r>
            <a:r>
              <a:rPr lang="ru-RU" sz="1600" dirty="0" smtClean="0"/>
              <a:t>, высокие </a:t>
            </a:r>
            <a:r>
              <a:rPr lang="ru-RU" sz="1600" dirty="0" err="1" smtClean="0"/>
              <a:t>звуко</a:t>
            </a:r>
            <a:r>
              <a:rPr lang="ru-RU" sz="1600" dirty="0" smtClean="0"/>
              <a:t>- и теплоизоляционные свойства. Песок перлитовый всученный может </a:t>
            </a:r>
            <a:r>
              <a:rPr lang="ru-RU" sz="1600" dirty="0" err="1" smtClean="0"/>
              <a:t>применяеться</a:t>
            </a:r>
            <a:r>
              <a:rPr lang="ru-RU" sz="1600" dirty="0" smtClean="0"/>
              <a:t>, как в чистом виде для теплоизоляционных засыпок, так и в виде штукатурок, растворов, перлитоцементных, </a:t>
            </a:r>
            <a:r>
              <a:rPr lang="ru-RU" sz="1600" dirty="0" err="1" smtClean="0"/>
              <a:t>пластоперлитовых</a:t>
            </a:r>
            <a:r>
              <a:rPr lang="ru-RU" sz="1600" dirty="0" smtClean="0"/>
              <a:t> и </a:t>
            </a:r>
            <a:r>
              <a:rPr lang="ru-RU" sz="1600" dirty="0" err="1" smtClean="0"/>
              <a:t>перлитостекольных</a:t>
            </a:r>
            <a:r>
              <a:rPr lang="ru-RU" sz="1600" dirty="0" smtClean="0"/>
              <a:t> изделий. Штукатурные растворы приготовленные из этого </a:t>
            </a:r>
            <a:r>
              <a:rPr lang="ru-RU" sz="1600" dirty="0" err="1" smtClean="0"/>
              <a:t>маткриала</a:t>
            </a:r>
            <a:r>
              <a:rPr lang="ru-RU" sz="1600" dirty="0" smtClean="0"/>
              <a:t> наряду с улучшенной декоративной отделкой поверхности стен, увеличивают их теплозащитную способность, повышают комфортабельность внутренних помещений за счет высокой звукопоглощающей способности, увеличивают огнестойкость конструкций.</a:t>
            </a:r>
          </a:p>
          <a:p>
            <a:endParaRPr lang="ru-RU" dirty="0"/>
          </a:p>
        </p:txBody>
      </p:sp>
      <p:pic>
        <p:nvPicPr>
          <p:cNvPr id="5" name="Содержимое 4" descr="isover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29783"/>
            <a:ext cx="5340350" cy="405660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1428736"/>
            <a:ext cx="557186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3614734" cy="62865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Перлитовые штукатурные смеси применяются для улучшения теплотехнических, звукоизоляционных и акустических свойств ограждающих конструкций (стен, перегородок и перекрытий) жилых, общественных и производственных помещений, их подвалов, выполненных из кирпича, бетонных, железобетонных, керамзитобетонных и других конструкций. Твердение растворов происходит в естественных условиях. По сопротивлению теплопередачи слой перлитовой штукатурки толщиной 30 мм эквивалентен 15 см кирпичной кладки. Звукопоглощение штукатурки в 1,5 раза выше, чем у кирпича. Огнестойкость конструкций, защищенных перлитовой штукатуркой в 2 раза выше, чем у конструкций с обычной штукатуркой.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зависимости от марки, из вспученного перлитового песка получают легкие бетоны и растворы различного назначения, </a:t>
            </a:r>
            <a:r>
              <a:rPr lang="ru-RU" dirty="0" err="1" smtClean="0"/>
              <a:t>керамо</a:t>
            </a:r>
            <a:r>
              <a:rPr lang="ru-RU" dirty="0" smtClean="0"/>
              <a:t>- и </a:t>
            </a:r>
            <a:r>
              <a:rPr lang="ru-RU" dirty="0" err="1" smtClean="0"/>
              <a:t>битумперлитовые</a:t>
            </a:r>
            <a:r>
              <a:rPr lang="ru-RU" dirty="0" smtClean="0"/>
              <a:t> изделия, перлитовые изделия на синтетических связующих, гипсовые и силикатно-перлитовые материалы, штукатурные растворы, широкую гамму теплоизоляционных материалов. В естественном состоянии перлит используется в основном для изготовления тяжелых конструкционных бетонов, как активная гидравлическая добавка при производстве цемента, как наполнитель при строительстве дорог и т.д. </a:t>
            </a:r>
          </a:p>
          <a:p>
            <a:endParaRPr lang="ru-RU" dirty="0"/>
          </a:p>
        </p:txBody>
      </p:sp>
      <p:pic>
        <p:nvPicPr>
          <p:cNvPr id="7" name="Содержимое 6" descr="СЃС‚РµРєР»РѕРІР°С‚Р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3500438"/>
            <a:ext cx="3786214" cy="2860932"/>
          </a:xfrm>
        </p:spPr>
      </p:pic>
      <p:pic>
        <p:nvPicPr>
          <p:cNvPr id="8" name="Рисунок 7" descr="tepl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2594" y="214290"/>
            <a:ext cx="3721372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3071810"/>
            <a:ext cx="985814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Базальтовое волокно и каменная вата – самые «вечные» теплоизоляционные материалы, так как их получают из базальтовых пород (базальт, габбро, диабаз), а установлено, что поверхностный слой земной коры содержит 95% изверженных горных пород. Теплоизоляционные материалы из базальтового волокна обладают увеличенным сроком эксплуатации, повышенной водостойкостью и </a:t>
            </a:r>
            <a:r>
              <a:rPr lang="ru-RU" dirty="0" err="1" smtClean="0"/>
              <a:t>температуростойкостью</a:t>
            </a:r>
            <a:r>
              <a:rPr lang="ru-RU" dirty="0" smtClean="0"/>
              <a:t>. Для сравнения коэффициент теплопроводности базальтового волокна составляет 0,027-0,035 м.ч.град, стеклянного волокна – 0,044-0,047, а минерального волокна – 0,040-0,045. Базальтовая теплоизоляция не изменяет своих начальных свойств в течение всего времени эксплуатации, не выделяет токсичных веществ в воздушной среде, в сточных водах и в присутствии других веществ не образует токсичных соединений.</a:t>
            </a:r>
          </a:p>
          <a:p>
            <a:endParaRPr lang="ru-RU" dirty="0"/>
          </a:p>
        </p:txBody>
      </p:sp>
      <p:pic>
        <p:nvPicPr>
          <p:cNvPr id="5" name="Содержимое 4" descr="teploiz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63974" y="857232"/>
            <a:ext cx="5137181" cy="514353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458200" cy="520700"/>
          </a:xfrm>
        </p:spPr>
        <p:txBody>
          <a:bodyPr/>
          <a:lstStyle/>
          <a:p>
            <a:r>
              <a:rPr lang="ru-RU" dirty="0" smtClean="0"/>
              <a:t>Герметики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3008313" cy="4714908"/>
          </a:xfrm>
        </p:spPr>
        <p:txBody>
          <a:bodyPr/>
          <a:lstStyle/>
          <a:p>
            <a:r>
              <a:rPr lang="ru-RU" dirty="0" smtClean="0"/>
              <a:t>Что такое герметик? Это вулканизируемый материал, выпускаемый для герметизации, и используемый в строительстве и ремонте. </a:t>
            </a:r>
          </a:p>
          <a:p>
            <a:r>
              <a:rPr lang="ru-RU" dirty="0" smtClean="0"/>
              <a:t>Герметики бывают однокомпонентные, и они годятся к непосредственному и немедленному применению. Двухкомпонентные герметики должны получиться из тщательного смешивания двух или более компонентов. При смешивании важно соблюдать точные пропорции частей. </a:t>
            </a:r>
          </a:p>
          <a:p>
            <a:endParaRPr lang="ru-RU" dirty="0"/>
          </a:p>
        </p:txBody>
      </p:sp>
      <p:pic>
        <p:nvPicPr>
          <p:cNvPr id="8" name="Содержимое 7" descr="1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78932" y="609599"/>
            <a:ext cx="4007910" cy="574835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3429000"/>
            <a:ext cx="2057384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По типу герметические массы в порядке убывания качества можно расположить так: силиконовые, уретановые, </a:t>
            </a:r>
            <a:r>
              <a:rPr lang="ru-RU" dirty="0" err="1" smtClean="0"/>
              <a:t>тиоколовые</a:t>
            </a:r>
            <a:r>
              <a:rPr lang="ru-RU" dirty="0" smtClean="0"/>
              <a:t>, акриловые. Силиконовые герметики еще называются </a:t>
            </a:r>
            <a:r>
              <a:rPr lang="ru-RU" dirty="0" err="1" smtClean="0"/>
              <a:t>силоксановые</a:t>
            </a:r>
            <a:r>
              <a:rPr lang="ru-RU" dirty="0" smtClean="0"/>
              <a:t> или кремнийорганические. </a:t>
            </a:r>
            <a:r>
              <a:rPr lang="ru-RU" dirty="0" err="1" smtClean="0"/>
              <a:t>Тиоколовые</a:t>
            </a:r>
            <a:r>
              <a:rPr lang="ru-RU" dirty="0" smtClean="0"/>
              <a:t> герметические материалы называются еще </a:t>
            </a:r>
            <a:r>
              <a:rPr lang="ru-RU" dirty="0" err="1" smtClean="0"/>
              <a:t>полисульфидные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" name="Содержимое 4" descr="germetik02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40224" y="990600"/>
            <a:ext cx="4375179" cy="47244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3643314"/>
            <a:ext cx="148588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Каждый герметик предназначен для определенной области применения. Там он будет отлично выполнять свою роль и проявит все свои ценные качества и долговечность. Например, акриловые герметики идеально предназначены для герметизации внутри помещений, и не могут быть использованы для внешней герметизации, например, окон. Для тех мест, где нужна герметизация от воды и других жидкостей следует применять герметики другой категории. </a:t>
            </a:r>
          </a:p>
          <a:p>
            <a:endParaRPr lang="ru-RU" dirty="0"/>
          </a:p>
        </p:txBody>
      </p:sp>
      <p:pic>
        <p:nvPicPr>
          <p:cNvPr id="5" name="Содержимое 4" descr="hermet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59300" y="1000108"/>
            <a:ext cx="4013228" cy="442915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071678"/>
            <a:ext cx="1685908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Преимущества и недостатки герметических масс зависят от типа вулканизирующего компонента, который в них содержится. Обычно "нейтральные" герметики дороже "кислых". При герметизации нужно учитывать, что "кислые" нельзя использовать для герметизации тех поверхностей, которые могут иметь реакцию с уксусной кислотой и солями, выделяющимися во время вулканизации. Это относится к цементным материалам, алюминию, мрамору, граниту. Как результат возможных реакций, материал может изменить цвет. Вот почему, статус универсальных герметических материалов, присвоенный производителями и продавцами "кислым" герметикам, не такой уж справедливый.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"Нейтральные" герметики в этом плане являются действительно универсальными, не имеющими ограничений в возможных побочных явлениях, но по цене они намного дороже "кислых".</a:t>
            </a:r>
          </a:p>
          <a:p>
            <a:endParaRPr lang="ru-RU" dirty="0"/>
          </a:p>
        </p:txBody>
      </p:sp>
      <p:pic>
        <p:nvPicPr>
          <p:cNvPr id="6" name="Рисунок 5" descr="pistole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85729"/>
            <a:ext cx="4722810" cy="2714644"/>
          </a:xfrm>
          <a:prstGeom prst="rect">
            <a:avLst/>
          </a:prstGeom>
        </p:spPr>
      </p:pic>
      <p:pic>
        <p:nvPicPr>
          <p:cNvPr id="8" name="Содержимое 7" descr="аэробный герметик.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143248"/>
            <a:ext cx="3286148" cy="35004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5286412" cy="785794"/>
          </a:xfrm>
        </p:spPr>
        <p:txBody>
          <a:bodyPr>
            <a:normAutofit/>
          </a:bodyPr>
          <a:lstStyle/>
          <a:p>
            <a:r>
              <a:rPr lang="ru-RU" dirty="0" smtClean="0"/>
              <a:t>Гидроизоляция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642918"/>
            <a:ext cx="4286280" cy="621508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Окрасочная гидроизоляция применяется главным образом для защиты конструкций подземных сооружений от капиллярной влаги. Выполняют ее горячими и холодными битумными и пековыми мастиками, а также материалами на основе синтетических смол и пластмасс (эпоксидных, </a:t>
            </a:r>
            <a:r>
              <a:rPr lang="ru-RU" dirty="0" err="1" smtClean="0"/>
              <a:t>этинолевых</a:t>
            </a:r>
            <a:r>
              <a:rPr lang="ru-RU" dirty="0" smtClean="0"/>
              <a:t> лакокрасочных материалов, </a:t>
            </a:r>
            <a:r>
              <a:rPr lang="ru-RU" dirty="0" err="1" smtClean="0"/>
              <a:t>фуриловых</a:t>
            </a:r>
            <a:r>
              <a:rPr lang="ru-RU" dirty="0" smtClean="0"/>
              <a:t>, полиэфирных и других смол).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Перед нанесением гидроизоляции поверхности очищают от грязи, пыли и покрывают холодной грунтовкой (разжиженным битумом или жидким раствором полимерных смол). Окрасочную изоляцию наносят в два-три слоя общей толщиной 2-4 мм при использовании горячей битумной или пековой мастик, 1,5-3 мм при использовании битумных паст и 0,5-1,5 мм - битумных эмульсий, лаков и красок. Более эффективными водонепроницаемыми и морозостойкими покрытиями являются окрасочные гидроизоляции из полимерных составов.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Изоляционный слой наносят на поверхности конструкций после высыхания грунтовки с помощью пистолетов-распылителей и краскопультов, а при малых объемах работ и в стесненных условиях - кистью. Для нанесения окрасочной изоляции применяют и газопламенное напыление.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Оклеенная гидроизоляция выполняется как сплошной водонепроницаемый ковер из рулонных или гибких листовых материалов, наклеиваемых на изолируемые поверхности в 1-4 слоя. В качестве изоляционных материалов применяют </a:t>
            </a:r>
            <a:r>
              <a:rPr lang="ru-RU" dirty="0" err="1" smtClean="0"/>
              <a:t>изол</a:t>
            </a:r>
            <a:r>
              <a:rPr lang="ru-RU" dirty="0" smtClean="0"/>
              <a:t>, </a:t>
            </a:r>
            <a:r>
              <a:rPr lang="ru-RU" dirty="0" err="1" smtClean="0"/>
              <a:t>бризол</a:t>
            </a:r>
            <a:r>
              <a:rPr lang="ru-RU" dirty="0" smtClean="0"/>
              <a:t>, рубероид, </a:t>
            </a:r>
            <a:r>
              <a:rPr lang="ru-RU" dirty="0" err="1" smtClean="0"/>
              <a:t>битумированную</a:t>
            </a:r>
            <a:r>
              <a:rPr lang="ru-RU" dirty="0" smtClean="0"/>
              <a:t> стеклоткань, толь-кожу и др., а также полимерные рулонные и листовые материалы - полихлорвинил, полиэтилен, винипласт. Изоляция из этих материалов подходит для сооружений, подверженных небольшим деформациям (осадкам) и динамическим нагрузкам. Во избежание отрыва ее устраивают со стороны гидростатического напора.</a:t>
            </a:r>
          </a:p>
          <a:p>
            <a:endParaRPr lang="ru-RU" dirty="0"/>
          </a:p>
        </p:txBody>
      </p:sp>
      <p:pic>
        <p:nvPicPr>
          <p:cNvPr id="5" name="Содержимое 4" descr="gidro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857232"/>
            <a:ext cx="4298973" cy="485778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286380" y="3214686"/>
            <a:ext cx="1500198" cy="857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609600"/>
            <a:ext cx="3465513" cy="546260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 устройстве оклеенной гидроизоляции на открытом воздухе в зимнее время поверхность конструкции должна быть высушена и прогрета до температуры 10-15°С. Выравнивающие стяжки выполняют из горячего асфальта. Перед наклейкой рулонные материалы необходимо выдержать в теплом помещении не менее 20 ч (до достижения ими температуры 15-20Х), а затем обработать медленно испаряющимся растворителем.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Еще один вид гидроизоляции - листовая гидроизоляция. Представляет собой сплошное водонепроницаемое ограждение строительных конструкций из стальных листов толщиной 2-6 мм или жестких пластмассовых (винипластовых и др.) листов. Стальные листы применяют при больших гидростатических напорах для обеспечения постоянной сухости помещений в условиях высоких температур и динамических нагрузок, жесткие пластмассовые листы - для защиты конструкций от агрессивных сред. Эти покрытия характеризуются высокой стоимостью и трудоемкостью устройства.</a:t>
            </a:r>
          </a:p>
          <a:p>
            <a:endParaRPr lang="ru-RU" dirty="0"/>
          </a:p>
        </p:txBody>
      </p:sp>
      <p:pic>
        <p:nvPicPr>
          <p:cNvPr id="5" name="Содержимое 4" descr="g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16325" y="285728"/>
            <a:ext cx="5257800" cy="55721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286248" y="3071810"/>
            <a:ext cx="2071702" cy="1571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85728"/>
            <a:ext cx="3251231" cy="60722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Технология выполнения гидроизоляционных работ включает в себя выполнение трех операций: подготовку изолируемых поверхностей, приготовление изоляционных составов и устройство изоляционного покрытия.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Если изолируемые конструкции выполнены из монолитного бетона, вертикальную металлическую изоляцию устанавливают так, чтобы она одновременно служила и опалубкой.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Обычно гидроизоляция из пластмассовых листов защищает конструкции от агрессивных воздействий. Пластмассовые листы соединяют сваркой в среде горячего воздуха при температуре 200-220°С. Затем гидроизоляционные пластмассовые листы крепят к изолируемым поверхностям, наклеивая их клеем ПХ с последующей сваркой стыков или </a:t>
            </a:r>
            <a:r>
              <a:rPr lang="ru-RU" dirty="0" err="1" smtClean="0"/>
              <a:t>анкеровкой</a:t>
            </a:r>
            <a:r>
              <a:rPr lang="ru-RU" dirty="0" smtClean="0"/>
              <a:t> через прижимные планки с помощью строительного пистолета.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Литая гидроизоляция выполняется путем разлива по основанию или залива горячего асфальтового раствора или мастики в полость между изолируемой поверхностью и защитной стенкой.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Технологический процесс устройства литой гидроизоляции по горизонтальной поверхности состоит из очистки и выравнивания поверхности, разлива и разравнивания по ней горячего материала слоем 15-40 мм. Подают горячий материал на рабочее место краном или подъемником в бадьях или бачках, выливают на поверхность и разравнивают металлическими скребками. Второй слой наносят после предварительного прогрева краев первого слоя электрическим утюгом или инфракрасным излучателем.</a:t>
            </a:r>
          </a:p>
          <a:p>
            <a:endParaRPr lang="ru-RU" dirty="0"/>
          </a:p>
        </p:txBody>
      </p:sp>
      <p:pic>
        <p:nvPicPr>
          <p:cNvPr id="5" name="Содержимое 4" descr="g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500042"/>
            <a:ext cx="5340350" cy="478634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928934"/>
            <a:ext cx="3071834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42852"/>
            <a:ext cx="4000528" cy="60722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Литую гидроизоляцию вертикальных поверхностей устраивают способом </a:t>
            </a:r>
            <a:r>
              <a:rPr lang="ru-RU" dirty="0" err="1" smtClean="0"/>
              <a:t>поярусной</a:t>
            </a:r>
            <a:r>
              <a:rPr lang="ru-RU" dirty="0" smtClean="0"/>
              <a:t> заливки горячей мастики в полость между изолируемой поверхностью и опалубкой или ограждающей стенкой. Заливку ведут ярусами высотой 20-40 см. Защитная стенка возводится из тонких железобетонных плит или кирпича.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Вертикальные поверхности подземных частей зданий, покрытые гидроизоляцией, по мере их наращивания присыпают землей. При необходимости горизонтальные и вертикальные гидроизоляционные покрытия защищают слоем раствора.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Литая гидроизоляция не должна иметь трещин, раковин, расслоений.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Штукатурная гидроизоляция может быть двух видов: цементно-песчаная и асфальтовая. Цементно-песчаная гидроизоляция представляет собой слой затвердевшего и прочно сцепившегося с изолируемой поверхностью раствора состава 1:1, 1:2 или 1:3. В качестве цемента применяют водонепроницаемый ВВЦ, водонепроницаемый расширяющийся ВРЦ и портландцемент с </a:t>
            </a:r>
            <a:r>
              <a:rPr lang="ru-RU" dirty="0" err="1" smtClean="0"/>
              <a:t>противоусадочными</a:t>
            </a:r>
            <a:r>
              <a:rPr lang="ru-RU" dirty="0" smtClean="0"/>
              <a:t> и уплотняющими добавками, а также битумные латексные эмульсии, жидкое стекло, алюминат натрия и др. Эти штукатурки обладают повышенной стойкостью против размыва водой.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Цементно-песчаная изоляция применяется для сооружений с фундаментами, которые заложены на прочных грунтах, не подверженных неравномерной осадке. При наличии гидростатического давления изоляцию устраивают со стороны действия этого давления, а при отсутствии напора вод - с внутренней и с наружной стороны конструкции. Цементно-песчаную гидроизоляцию устраивают слоями по 8-10 мм общей толщиной 2-2,5 см. Верхний (</a:t>
            </a:r>
            <a:r>
              <a:rPr lang="ru-RU" dirty="0" err="1" smtClean="0"/>
              <a:t>накрывочный</a:t>
            </a:r>
            <a:r>
              <a:rPr lang="ru-RU" dirty="0" smtClean="0"/>
              <a:t>) слой толщиной 3-5 мм выполняют из раствора на мелком песке с последующей затиркой цементом (</a:t>
            </a:r>
            <a:r>
              <a:rPr lang="ru-RU" dirty="0" err="1" smtClean="0"/>
              <a:t>железнением</a:t>
            </a:r>
            <a:r>
              <a:rPr lang="ru-RU" dirty="0" smtClean="0"/>
              <a:t>). Гидроизоляция, выполненная по этой технологии, выдерживает гидростатическое давление до 0,6 МПа.</a:t>
            </a:r>
          </a:p>
          <a:p>
            <a:endParaRPr lang="ru-RU" dirty="0"/>
          </a:p>
        </p:txBody>
      </p:sp>
      <p:pic>
        <p:nvPicPr>
          <p:cNvPr id="5" name="Содержимое 4" descr="gidrois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714356"/>
            <a:ext cx="4572032" cy="48577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2928934"/>
            <a:ext cx="184307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5340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Асфальтовую гидроизоляцию выполняют в виде сплошного покрытия, которое наносят на изолируемую поверхность в виде слоев горячих асфальтовых мастик (растворов) либо холодных эмульсионных мастик и паст. Этот вид гидроизоляции применяется для защиты сооружений от капиллярной влаги, а также при необходимости создания гидроизоляционного покрытия повышенной прочности.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Горячую штукатурную асфальтовую изоляцию наносят при ее температуре 160-180°С. Холодная асфальтовая изоляция наносится в виде эмульсионных паст и мастик. Горячие асфальтовые штукатурки приобретают гидроизоляционные свойства сразу же после остывания, холодные - после высыхания.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Горячую асфальтовую изоляцию выполняют из смесей наибольшей вязкости, что позволяет наносить их не только на горизонтальные, но и наклонные (более 45°) поверхности механизированным способом </a:t>
            </a:r>
            <a:r>
              <a:rPr lang="ru-RU" dirty="0" err="1" smtClean="0"/>
              <a:t>растворонасосами</a:t>
            </a:r>
            <a:r>
              <a:rPr lang="ru-RU" dirty="0" smtClean="0"/>
              <a:t> и </a:t>
            </a:r>
            <a:r>
              <a:rPr lang="ru-RU" dirty="0" err="1" smtClean="0"/>
              <a:t>асфальтометами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texnoelas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357166"/>
            <a:ext cx="4170393" cy="571079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3643314"/>
            <a:ext cx="1273280" cy="84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Гидроизоляция 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8300" y="1785926"/>
            <a:ext cx="4064000" cy="3700474"/>
          </a:xfrm>
        </p:spPr>
      </p:pic>
      <p:pic>
        <p:nvPicPr>
          <p:cNvPr id="6" name="Содержимое 5" descr="гидроизоляция-мембра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343400" cy="380524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58200" cy="520700"/>
          </a:xfrm>
        </p:spPr>
        <p:txBody>
          <a:bodyPr/>
          <a:lstStyle/>
          <a:p>
            <a:r>
              <a:rPr lang="ru-RU" dirty="0" smtClean="0"/>
              <a:t>Теплоизоляция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89123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Органические - получаемые переработкой неделовой древесины и отходов деревообработки (древесноволокнистые плиты и древесностружечные плиты), сельскохозяйственных отходов (соломит, камышит и др.), торфа (</a:t>
            </a:r>
            <a:r>
              <a:rPr lang="ru-RU" dirty="0" err="1" smtClean="0"/>
              <a:t>торфоплиты</a:t>
            </a:r>
            <a:r>
              <a:rPr lang="ru-RU" dirty="0" smtClean="0"/>
              <a:t>) и т.д. Эти теплоизоляционные материалы, как правило, отличаются низкой </a:t>
            </a:r>
            <a:r>
              <a:rPr lang="ru-RU" dirty="0" err="1" smtClean="0"/>
              <a:t>водо</a:t>
            </a:r>
            <a:r>
              <a:rPr lang="ru-RU" dirty="0" smtClean="0"/>
              <a:t>- и </a:t>
            </a:r>
            <a:r>
              <a:rPr lang="ru-RU" dirty="0" err="1" smtClean="0"/>
              <a:t>биостойкостью</a:t>
            </a:r>
            <a:r>
              <a:rPr lang="ru-RU" dirty="0" smtClean="0"/>
              <a:t>. Указанных недостатков лишены так называемые газонаполненные пластмассы (пенопласты, поропласты, </a:t>
            </a:r>
            <a:r>
              <a:rPr lang="ru-RU" dirty="0" err="1" smtClean="0"/>
              <a:t>сотопласты</a:t>
            </a:r>
            <a:r>
              <a:rPr lang="ru-RU" dirty="0" smtClean="0"/>
              <a:t> и др.) - высокоэффективные органические теплоизоляционные материалы с объёмной массой от 10 до 100 кг/м3. Характерная особенность большинства органических теплоизоляционных материалов - низкая огнестойкость, поэтому их применяют обычно при температурах не свыше 150 °С.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2. Неорганические - минеральная вата и изделия из неё (например, </a:t>
            </a:r>
            <a:r>
              <a:rPr lang="ru-RU" dirty="0" err="1" smtClean="0"/>
              <a:t>минераловатные</a:t>
            </a:r>
            <a:r>
              <a:rPr lang="ru-RU" dirty="0" smtClean="0"/>
              <a:t> плиты), лёгкие и ячеистые бетоны (газобетон и пенобетон), пеностекло, стеклянное волокно, изделия из вспученного перлита и др. Изделия из минеральной ваты получают переработкой расплавов горных пород или металлургических шлаков в стекловидное волокно. Объёмная масса изделий из минеральной ваты 75 - 350 кг/м3.</a:t>
            </a:r>
          </a:p>
          <a:p>
            <a:endParaRPr lang="ru-RU" dirty="0"/>
          </a:p>
        </p:txBody>
      </p:sp>
      <p:pic>
        <p:nvPicPr>
          <p:cNvPr id="5" name="Содержимое 4" descr="1_head_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928670"/>
            <a:ext cx="4200276" cy="423387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0958" y="3786190"/>
            <a:ext cx="914376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2852"/>
            <a:ext cx="4429124" cy="65722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3. Смешанные - используемые в качестве монтажных, изготовляют на основе асбеста (асбестовые картон, бумага, войлок), смесей асбеста и минеральных вяжущих веществ (асбестодиатомовые, </a:t>
            </a:r>
            <a:r>
              <a:rPr lang="ru-RU" dirty="0" err="1" smtClean="0"/>
              <a:t>асбестотрепельные</a:t>
            </a:r>
            <a:r>
              <a:rPr lang="ru-RU" dirty="0" smtClean="0"/>
              <a:t>, </a:t>
            </a:r>
            <a:r>
              <a:rPr lang="ru-RU" dirty="0" err="1" smtClean="0"/>
              <a:t>асбестоизвестковокремнезёмистые</a:t>
            </a:r>
            <a:r>
              <a:rPr lang="ru-RU" dirty="0" smtClean="0"/>
              <a:t>, асбестоцементные изделия) и на основе вспученных горных пород (вермикулита, перлита).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Самые популярные в России утеплители - </a:t>
            </a:r>
            <a:r>
              <a:rPr lang="ru-RU" dirty="0" err="1" smtClean="0"/>
              <a:t>минераловатные</a:t>
            </a:r>
            <a:r>
              <a:rPr lang="ru-RU" dirty="0" smtClean="0"/>
              <a:t> изделия, доля которых составляет более 65%, около 8% приходится на стекловатные, около 20% - на </a:t>
            </a:r>
            <a:r>
              <a:rPr lang="ru-RU" dirty="0" err="1" smtClean="0"/>
              <a:t>пенополистирол</a:t>
            </a:r>
            <a:r>
              <a:rPr lang="ru-RU" dirty="0" smtClean="0"/>
              <a:t> и другие пенопласты. Доля теплоизоляционных ячеистых бетонов в общем объеме теплоизоляционных материалов не превышает 3%, вспученного перлита, вермикулита и изделий на их основе 0,4-0,6%. Структура объемов выпуска утеплителей в России мало отличается от сложившейся в развитых странах, где волокнистые утеплители также занимают 60-80% от общего выпуска теплоизоляционных материалов.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Минеральная вата - это волокнистый материал, получаемый из силикатных расплавов горных пород, металлургических шлаков и их смесей. Данный материал предназначен для </a:t>
            </a:r>
            <a:r>
              <a:rPr lang="ru-RU" dirty="0" err="1" smtClean="0"/>
              <a:t>изготовлениятеплоизоляционных</a:t>
            </a:r>
            <a:r>
              <a:rPr lang="ru-RU" dirty="0" smtClean="0"/>
              <a:t>, звукоизоляционных и звукопоглощающих изделий, а также в </a:t>
            </a:r>
            <a:r>
              <a:rPr lang="ru-RU" dirty="0" err="1" smtClean="0"/>
              <a:t>качестветеплоизоляционного</a:t>
            </a:r>
            <a:r>
              <a:rPr lang="ru-RU" dirty="0" smtClean="0"/>
              <a:t> материала в строительстве и промышленности для изоляции поверхностей с температурой до 700°С. Основным свойством минеральной ваты, отличающим ее от других теплоизоляционных материалов, является негорючесть в сочетании с высокой тепло- и звукоизолирующей способностью, устойчивостью к температурным деформациям, </a:t>
            </a:r>
            <a:r>
              <a:rPr lang="ru-RU" dirty="0" err="1" smtClean="0"/>
              <a:t>негигроскопичностью</a:t>
            </a:r>
            <a:r>
              <a:rPr lang="ru-RU" dirty="0" smtClean="0"/>
              <a:t> (содержание влаги в изделиях из нее при нормальных условиях эксплуатации составляет 0,5% по объему), химической и биологической стойкостью и пассивностью, </a:t>
            </a:r>
            <a:r>
              <a:rPr lang="ru-RU" dirty="0" err="1" smtClean="0"/>
              <a:t>экологичностью</a:t>
            </a:r>
            <a:r>
              <a:rPr lang="ru-RU" dirty="0" smtClean="0"/>
              <a:t> и легкостью выполнения монтажа. Важное свойство </a:t>
            </a:r>
            <a:r>
              <a:rPr lang="ru-RU" dirty="0" err="1" smtClean="0"/>
              <a:t>минераловатных</a:t>
            </a:r>
            <a:r>
              <a:rPr lang="ru-RU" dirty="0" smtClean="0"/>
              <a:t> материалов - ничтожно малая усадка (в том числе термическая) и сохранение своих геометрических размеров в течение всего периода эксплуатации здания. Достоинства </a:t>
            </a:r>
            <a:r>
              <a:rPr lang="ru-RU" dirty="0" err="1" smtClean="0"/>
              <a:t>минераловатных</a:t>
            </a:r>
            <a:r>
              <a:rPr lang="ru-RU" dirty="0" smtClean="0"/>
              <a:t> материалов дополняет легкость выполнения монтажа. Все </a:t>
            </a:r>
            <a:r>
              <a:rPr lang="ru-RU" dirty="0" err="1" smtClean="0"/>
              <a:t>минераловатные</a:t>
            </a:r>
            <a:r>
              <a:rPr lang="ru-RU" dirty="0" smtClean="0"/>
              <a:t> изделия экологически безопасны.</a:t>
            </a:r>
          </a:p>
          <a:p>
            <a:endParaRPr lang="ru-RU" dirty="0"/>
          </a:p>
        </p:txBody>
      </p:sp>
      <p:pic>
        <p:nvPicPr>
          <p:cNvPr id="5" name="Содержимое 4" descr="1218112470_teploizolyaciya_tru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500042"/>
            <a:ext cx="3824786" cy="553603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861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                    Гидроизоляция,                     теплоизоляция и                          герметики  </vt:lpstr>
      <vt:lpstr>Гидроизоляция</vt:lpstr>
      <vt:lpstr>Слайд 3</vt:lpstr>
      <vt:lpstr>Слайд 4</vt:lpstr>
      <vt:lpstr>Слайд 5</vt:lpstr>
      <vt:lpstr>Слайд 6</vt:lpstr>
      <vt:lpstr>Слайд 7</vt:lpstr>
      <vt:lpstr>Теплоизоляция</vt:lpstr>
      <vt:lpstr>Слайд 9</vt:lpstr>
      <vt:lpstr>Слайд 10</vt:lpstr>
      <vt:lpstr>Слайд 11</vt:lpstr>
      <vt:lpstr>Слайд 12</vt:lpstr>
      <vt:lpstr>Слайд 13</vt:lpstr>
      <vt:lpstr>Герметики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Гидроизоляция,                     теплоизоляция и                          герметики  </dc:title>
  <cp:lastModifiedBy>XP GAME 2010</cp:lastModifiedBy>
  <cp:revision>4</cp:revision>
  <dcterms:modified xsi:type="dcterms:W3CDTF">2015-07-11T06:07:39Z</dcterms:modified>
</cp:coreProperties>
</file>