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79" r:id="rId7"/>
    <p:sldId id="281" r:id="rId8"/>
    <p:sldId id="280" r:id="rId9"/>
    <p:sldId id="291" r:id="rId10"/>
    <p:sldId id="282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6" r:id="rId20"/>
    <p:sldId id="287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85" r:id="rId29"/>
    <p:sldId id="277" r:id="rId30"/>
    <p:sldId id="288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53" autoAdjust="0"/>
    <p:restoredTop sz="96187" autoAdjust="0"/>
  </p:normalViewPr>
  <p:slideViewPr>
    <p:cSldViewPr snapToGrid="0">
      <p:cViewPr varScale="1">
        <p:scale>
          <a:sx n="55" d="100"/>
          <a:sy n="55" d="100"/>
        </p:scale>
        <p:origin x="22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AB59-D2D5-42C1-8658-227EF73592C9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D276-9033-4DEC-9F2A-6C5AE84A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5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AB59-D2D5-42C1-8658-227EF73592C9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D276-9033-4DEC-9F2A-6C5AE84A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8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AB59-D2D5-42C1-8658-227EF73592C9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D276-9033-4DEC-9F2A-6C5AE84A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AB59-D2D5-42C1-8658-227EF73592C9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D276-9033-4DEC-9F2A-6C5AE84A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98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AB59-D2D5-42C1-8658-227EF73592C9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D276-9033-4DEC-9F2A-6C5AE84A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0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AB59-D2D5-42C1-8658-227EF73592C9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D276-9033-4DEC-9F2A-6C5AE84A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22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AB59-D2D5-42C1-8658-227EF73592C9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D276-9033-4DEC-9F2A-6C5AE84A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38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AB59-D2D5-42C1-8658-227EF73592C9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D276-9033-4DEC-9F2A-6C5AE84A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5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AB59-D2D5-42C1-8658-227EF73592C9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D276-9033-4DEC-9F2A-6C5AE84A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95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AB59-D2D5-42C1-8658-227EF73592C9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D276-9033-4DEC-9F2A-6C5AE84A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65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AB59-D2D5-42C1-8658-227EF73592C9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D276-9033-4DEC-9F2A-6C5AE84A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76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6AB59-D2D5-42C1-8658-227EF73592C9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CD276-9033-4DEC-9F2A-6C5AE84A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23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in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bin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in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bin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bin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bin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bin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bin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Гидроизоляционные</a:t>
            </a:r>
            <a:r>
              <a:rPr lang="ru-RU" dirty="0"/>
              <a:t> </a:t>
            </a:r>
            <a:r>
              <a:rPr lang="ru-RU" b="1" dirty="0"/>
              <a:t>материалы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3255962"/>
          </a:xfrm>
        </p:spPr>
        <p:txBody>
          <a:bodyPr/>
          <a:lstStyle/>
          <a:p>
            <a:r>
              <a:rPr lang="ru-RU" dirty="0"/>
              <a:t>УО «Минский государственный колледж </a:t>
            </a:r>
          </a:p>
          <a:p>
            <a:r>
              <a:rPr lang="ru-RU" dirty="0"/>
              <a:t>Строительства имени В</a:t>
            </a:r>
            <a:r>
              <a:rPr lang="en-US" dirty="0"/>
              <a:t>.</a:t>
            </a:r>
            <a:r>
              <a:rPr lang="ru-RU" dirty="0"/>
              <a:t>Г</a:t>
            </a:r>
            <a:r>
              <a:rPr lang="en-US" dirty="0"/>
              <a:t>.</a:t>
            </a:r>
            <a:r>
              <a:rPr lang="ru-RU" dirty="0"/>
              <a:t>Каменского»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81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62254"/>
            <a:ext cx="12192000" cy="8408020"/>
          </a:xfrm>
        </p:spPr>
        <p:txBody>
          <a:bodyPr>
            <a:normAutofit/>
          </a:bodyPr>
          <a:lstStyle/>
          <a:p>
            <a:br>
              <a:rPr lang="ru-RU" dirty="0"/>
            </a:br>
            <a:r>
              <a:rPr lang="ru-RU" dirty="0">
                <a:latin typeface="Bahnschrift Light Condensed" panose="020B0502040204020203" pitchFamily="34" charset="0"/>
              </a:rPr>
              <a:t>В </a:t>
            </a:r>
            <a:r>
              <a:rPr lang="ru-RU" b="1" dirty="0">
                <a:latin typeface="Bahnschrift Light Condensed" panose="020B0502040204020203" pitchFamily="34" charset="0"/>
              </a:rPr>
              <a:t>сантехнических помещениях</a:t>
            </a:r>
            <a:r>
              <a:rPr lang="ru-RU" dirty="0">
                <a:latin typeface="Bahnschrift Light Condensed" panose="020B0502040204020203" pitchFamily="34" charset="0"/>
              </a:rPr>
              <a:t> чаще всего делают пленочную гидроизоляцию под стяжку или же наносят обмазочную гидроизоляцию поверх стяжки с поднятием ее на стены на высоту не менее 20 см. Наиболее современным и передовым методом выполнения гидроизоляции является нанесение напыляемой полимочевины.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37" y="4211052"/>
            <a:ext cx="4111919" cy="233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0453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/>
          </a:bodyPr>
          <a:lstStyle/>
          <a:p>
            <a:r>
              <a:rPr lang="ru-RU" sz="4900" b="1" dirty="0"/>
              <a:t>Виды гидроизоляционных материалов по их применению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7595" y="2135688"/>
            <a:ext cx="9144000" cy="472231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4000" dirty="0"/>
              <a:t>Для пола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4000" dirty="0"/>
              <a:t>Для стен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4000" dirty="0"/>
              <a:t>Для подвала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4000" dirty="0"/>
              <a:t>Для фундамента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4000" dirty="0"/>
              <a:t>Для трубопровода</a:t>
            </a:r>
          </a:p>
        </p:txBody>
      </p:sp>
    </p:spTree>
    <p:extLst>
      <p:ext uri="{BB962C8B-B14F-4D97-AF65-F5344CB8AC3E}">
        <p14:creationId xmlns:p14="http://schemas.microsoft.com/office/powerpoint/2010/main" val="71073319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7" cy="757825"/>
          </a:xfrm>
        </p:spPr>
        <p:txBody>
          <a:bodyPr/>
          <a:lstStyle/>
          <a:p>
            <a:r>
              <a:rPr lang="ru-RU" b="1" dirty="0"/>
              <a:t>Для</a:t>
            </a:r>
            <a:r>
              <a:rPr lang="ru-RU" dirty="0"/>
              <a:t> </a:t>
            </a:r>
            <a:r>
              <a:rPr lang="ru-RU" b="1" dirty="0"/>
              <a:t>пола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215025"/>
            <a:ext cx="3932237" cy="46539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Bahnschrift Light SemiCondensed" panose="020B0502040204020203" pitchFamily="34" charset="0"/>
              </a:rPr>
              <a:t>Горизонтальное основание можно обрабатывать практически любыми составами. Чаще выбор мастеров останавливается на материалах рулонного типа, обмазочного или в форме сухой смеси, которую нужно разбавлять водой перед использованием. Мастики наносятся только по холодной технологии. Для средств в жидком рабочем состоянии одним из определяющих свойств является глубокое проникновение. Такие образцы способны дополнительно упрочнять поверхностные слои основания.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69713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87890"/>
            <a:ext cx="10515600" cy="1164921"/>
          </a:xfrm>
        </p:spPr>
        <p:txBody>
          <a:bodyPr>
            <a:normAutofit/>
          </a:bodyPr>
          <a:lstStyle/>
          <a:p>
            <a:r>
              <a:rPr lang="ru-RU" b="1" dirty="0"/>
              <a:t>Для</a:t>
            </a:r>
            <a:r>
              <a:rPr lang="ru-RU" dirty="0"/>
              <a:t> </a:t>
            </a:r>
            <a:r>
              <a:rPr lang="ru-RU" b="1" dirty="0"/>
              <a:t>стен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352811"/>
            <a:ext cx="10515600" cy="473683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Вертикальное основание может контактировать с грунтом, находиться над землей, рабочая поверхность бывает внутри дома или с фасадной стороны. Также к определяющим выбор критериям относится природа площадки: плотный бетон, пористые блоки, кирпич, дерево. Здесь можно использовать обмазочные гидроизолирующие материалы, сухие смеси, полотна. Чаще защита стен выполняется одновременно двумя типами гидроизоляции, например, мастики с рулонами, жидкости со штукатурками.</a:t>
            </a:r>
          </a:p>
        </p:txBody>
      </p:sp>
    </p:spTree>
    <p:extLst>
      <p:ext uri="{BB962C8B-B14F-4D97-AF65-F5344CB8AC3E}">
        <p14:creationId xmlns:p14="http://schemas.microsoft.com/office/powerpoint/2010/main" val="174012390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45090"/>
          </a:xfrm>
        </p:spPr>
        <p:txBody>
          <a:bodyPr/>
          <a:lstStyle/>
          <a:p>
            <a:r>
              <a:rPr lang="ru-RU" b="1" dirty="0"/>
              <a:t>Для</a:t>
            </a:r>
            <a:r>
              <a:rPr lang="ru-RU" dirty="0"/>
              <a:t> </a:t>
            </a:r>
            <a:r>
              <a:rPr lang="ru-RU" b="1" dirty="0"/>
              <a:t>подвала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58" y="1102289"/>
            <a:ext cx="6172200" cy="46328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02289"/>
            <a:ext cx="3932237" cy="557408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Bahnschrift Light SemiCondensed" panose="020B0502040204020203" pitchFamily="34" charset="0"/>
              </a:rPr>
              <a:t>Здесь рассматриваются чаще варианты, которые выбираются для стен внутри здания. Только в этом случае материалы могут быть также применимы для наружных работ, если помещение не является жилым или активно эксплуатируемым. Так как в подвале редко предусматривается внутренняя отделка, надежнее будет использовать гидроизоляцию обмазочного типа со способностью глубоко проникать в структуру основания. Так снижается риск отслаивания, повышается вероятность формирования монолитного покрова (в том числе на потолке при необходимости).</a:t>
            </a:r>
          </a:p>
        </p:txBody>
      </p:sp>
    </p:spTree>
    <p:extLst>
      <p:ext uri="{BB962C8B-B14F-4D97-AF65-F5344CB8AC3E}">
        <p14:creationId xmlns:p14="http://schemas.microsoft.com/office/powerpoint/2010/main" val="335267463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1139868"/>
          </a:xfrm>
        </p:spPr>
        <p:txBody>
          <a:bodyPr>
            <a:normAutofit/>
          </a:bodyPr>
          <a:lstStyle/>
          <a:p>
            <a:r>
              <a:rPr lang="ru-RU" b="1" dirty="0"/>
              <a:t>Для</a:t>
            </a:r>
            <a:r>
              <a:rPr lang="ru-RU" dirty="0"/>
              <a:t> </a:t>
            </a:r>
            <a:r>
              <a:rPr lang="ru-RU" b="1" dirty="0"/>
              <a:t>фундамента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315233"/>
            <a:ext cx="10515600" cy="477441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В случае с фундаментом чаще всего мастера останавливают выбор на рулонных материалах для гидроизоляции. Они легко укладываются, могут без деформирования и потери качества выдерживать механическую нагрузку или давление от конструкций. Полотнами укрывают как основание дома и </a:t>
            </a:r>
            <a:r>
              <a:rPr lang="ru-RU" sz="32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отмостку</a:t>
            </a:r>
            <a:r>
              <a:rPr lang="ru-RU" sz="3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под декоративную отделку, так минеральную подушку под бетонные элементы здания. Мастики здесь также применяются, но в качестве дополнительной защиты, герметизации швов между полотнами, их приклеивания к жесткому основанию.</a:t>
            </a:r>
          </a:p>
        </p:txBody>
      </p:sp>
    </p:spTree>
    <p:extLst>
      <p:ext uri="{BB962C8B-B14F-4D97-AF65-F5344CB8AC3E}">
        <p14:creationId xmlns:p14="http://schemas.microsoft.com/office/powerpoint/2010/main" val="271417188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Для трубопровода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407" y="470204"/>
            <a:ext cx="5842914" cy="58429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Bahnschrift Light SemiCondensed" panose="020B0502040204020203" pitchFamily="34" charset="0"/>
              </a:rPr>
              <a:t>Для компактных в сечении, но длинных и извилистых каналов рулонную гидроизоляцию использовать не всегда удобно. Окрасочные составы актуальны, но практически все они недостаточно густые, чтобы сформировать равномерное покрытие. Поэтому здесь применяются образцы </a:t>
            </a:r>
            <a:r>
              <a:rPr lang="ru-RU" sz="2000" dirty="0" err="1">
                <a:latin typeface="Bahnschrift Light SemiCondensed" panose="020B0502040204020203" pitchFamily="34" charset="0"/>
              </a:rPr>
              <a:t>оклеечного</a:t>
            </a:r>
            <a:r>
              <a:rPr lang="ru-RU" sz="2000" dirty="0">
                <a:latin typeface="Bahnschrift Light SemiCondensed" panose="020B0502040204020203" pitchFamily="34" charset="0"/>
              </a:rPr>
              <a:t> типа. Главное – подобрать правильно решение с учетом температурного и механического режима эксплуатации трубопровода.</a:t>
            </a:r>
          </a:p>
        </p:txBody>
      </p:sp>
    </p:spTree>
    <p:extLst>
      <p:ext uri="{BB962C8B-B14F-4D97-AF65-F5344CB8AC3E}">
        <p14:creationId xmlns:p14="http://schemas.microsoft.com/office/powerpoint/2010/main" val="387012775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50730"/>
            <a:ext cx="10515600" cy="78913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Требования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751561"/>
            <a:ext cx="10515600" cy="5438297"/>
          </a:xfrm>
        </p:spPr>
        <p:txBody>
          <a:bodyPr>
            <a:normAutofit/>
          </a:bodyPr>
          <a:lstStyle/>
          <a:p>
            <a:endParaRPr lang="ru-RU" b="1" dirty="0"/>
          </a:p>
          <a:p>
            <a:r>
              <a:rPr lang="ru-RU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Независимо от классификации гидроизоляционных материалов ко всем образцам предъявляется ряд общих требований. Самый главный – способность выдерживать прямой контакт с водой и не пропускать ее к защищаемому объекту. Но при этом важна </a:t>
            </a:r>
            <a:r>
              <a:rPr lang="ru-RU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паропроницаемость</a:t>
            </a:r>
            <a:r>
              <a:rPr lang="ru-RU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, чтобы основание могло «дышать». Так как в большинстве своем эксплуатация того или иного основания предполагает перепады температуры, составы должны сохранять качественные показатели и заданную форму при нагревании и замораживании в течение длительного времени (в пределах, которые заявлены производителем). Здесь же рассматриваются прочность на разрыв и эластичность. Общим требованием можно также считать инертность к биологическим образованиям (грибок, плесень, бактерии) и химическим реагентам. Остальные характеристики задаются материалам в зависимости от их спецификации.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61903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8411"/>
            <a:ext cx="9143999" cy="1578280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Состав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66171"/>
            <a:ext cx="9144000" cy="3491629"/>
          </a:xfrm>
        </p:spPr>
        <p:txBody>
          <a:bodyPr>
            <a:normAutofit/>
          </a:bodyPr>
          <a:lstStyle/>
          <a:p>
            <a:pPr algn="r"/>
            <a:endParaRPr lang="ru-RU" b="1" dirty="0"/>
          </a:p>
          <a:p>
            <a:pPr algn="l"/>
            <a:r>
              <a:rPr lang="ru-RU" sz="2800" dirty="0">
                <a:latin typeface="Bahnschrift Light SemiCondensed" panose="020B0502040204020203" pitchFamily="34" charset="0"/>
              </a:rPr>
              <a:t>Основные характеристики гидроизоляционного покрытия задаются базовым или связующим компонентом. Большинство образцов изготавливается на основе </a:t>
            </a:r>
            <a:r>
              <a:rPr lang="ru-RU" sz="2800" dirty="0">
                <a:solidFill>
                  <a:schemeClr val="accent1"/>
                </a:solidFill>
                <a:latin typeface="Bahnschrift Light SemiCondensed" panose="020B0502040204020203" pitchFamily="34" charset="0"/>
              </a:rPr>
              <a:t>битумной</a:t>
            </a:r>
            <a:r>
              <a:rPr lang="ru-RU" sz="2800" dirty="0">
                <a:latin typeface="Bahnschrift Light SemiCondensed" panose="020B0502040204020203" pitchFamily="34" charset="0"/>
              </a:rPr>
              <a:t> </a:t>
            </a:r>
            <a:r>
              <a:rPr lang="ru-RU" sz="2800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  <a:t>смолы</a:t>
            </a:r>
            <a:r>
              <a:rPr lang="en-US" sz="2800" dirty="0">
                <a:latin typeface="Bahnschrift Light SemiCondensed" panose="020B0502040204020203" pitchFamily="34" charset="0"/>
              </a:rPr>
              <a:t>,</a:t>
            </a:r>
            <a:r>
              <a:rPr lang="ru-RU" sz="2800" dirty="0">
                <a:solidFill>
                  <a:schemeClr val="accent1"/>
                </a:solidFill>
                <a:latin typeface="Bahnschrift Light SemiCondensed" panose="020B0502040204020203" pitchFamily="34" charset="0"/>
              </a:rPr>
              <a:t>мастик</a:t>
            </a:r>
            <a:r>
              <a:rPr lang="ru-RU" sz="2800" dirty="0">
                <a:latin typeface="Bahnschrift Light SemiCondensed" panose="020B0502040204020203" pitchFamily="34" charset="0"/>
              </a:rPr>
              <a:t>. Это могут быть как жидкости, так и различные полотна. Высоким спросом пользуются также полимерные аналоги. В меньшем ассортименте представлена минеральная изоляция.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92661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4337C-2353-6C7E-742B-1DB6DA84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06490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Битумная смола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C8281C-1A01-6A59-5570-86A79942BA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r="7891"/>
          <a:stretch>
            <a:fillRect/>
          </a:stretch>
        </p:blipFill>
        <p:spPr>
          <a:xfrm>
            <a:off x="5882984" y="951723"/>
            <a:ext cx="5332412" cy="361094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8A1BB27-D889-C41C-C2EF-9BCC5B969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29004"/>
            <a:ext cx="3932237" cy="4739984"/>
          </a:xfrm>
        </p:spPr>
        <p:txBody>
          <a:bodyPr/>
          <a:lstStyle/>
          <a:p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sz="2400" b="0" i="0" dirty="0">
                <a:solidFill>
                  <a:schemeClr val="tx1">
                    <a:lumMod val="95000"/>
                  </a:schemeClr>
                </a:solidFill>
                <a:effectLst/>
                <a:latin typeface="Bahnschrift SemiCondensed" panose="020B0502040204020203" pitchFamily="34" charset="0"/>
              </a:rPr>
              <a:t>Переводится он как «асфальтовый», «горная смола». Он по виду напоминает твердую смолистую субстанцию темно-коричневого или черного цвета. В своем составе он содержит соединения серы, азота, металла, кислорода.</a:t>
            </a:r>
            <a:endParaRPr lang="ru-RU" sz="2400" dirty="0">
              <a:solidFill>
                <a:schemeClr val="tx1">
                  <a:lumMod val="95000"/>
                </a:schemeClr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3658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08" y="425886"/>
            <a:ext cx="12091792" cy="6087648"/>
          </a:xfrm>
        </p:spPr>
        <p:txBody>
          <a:bodyPr>
            <a:noAutofit/>
          </a:bodyPr>
          <a:lstStyle/>
          <a:p>
            <a:r>
              <a:rPr lang="ru-RU" sz="4000" dirty="0">
                <a:latin typeface="Bahnschrift Light SemiCondensed" panose="020B0502040204020203" pitchFamily="34" charset="0"/>
              </a:rPr>
              <a:t>Для защиты различного рода строительных конструкций существует множество технологий, сопутствующие приспособления, средства, инструменты и оборудование на торговых площадках представлены в широком ассортименте. Рассмотрим, что включают в себя гидроизоляционные материалы, для чего и как они применяются. Ознакомимся с достоинствами и недостатками подвидов, их принципом действия.</a:t>
            </a:r>
            <a:br>
              <a:rPr lang="ru-RU" sz="4000" dirty="0">
                <a:latin typeface="Bahnschrift Light SemiCondensed" panose="020B0502040204020203" pitchFamily="34" charset="0"/>
              </a:rPr>
            </a:br>
            <a:endParaRPr lang="ru-RU" sz="40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0760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819BC-AD2F-0D40-23C2-9D3247034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15820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Мастики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3C5D8E-071C-6B72-8C4A-7856C2281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73020"/>
            <a:ext cx="3932237" cy="47959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BDC1C6"/>
                </a:solidFill>
                <a:latin typeface="Bahnschrift Light SemiCondensed" panose="020B0502040204020203" pitchFamily="34" charset="0"/>
              </a:rPr>
              <a:t>З</a:t>
            </a:r>
            <a:r>
              <a:rPr lang="ru-RU" sz="2400" b="0" i="0" dirty="0">
                <a:solidFill>
                  <a:srgbClr val="BDC1C6"/>
                </a:solidFill>
                <a:effectLst/>
                <a:latin typeface="Bahnschrift Light SemiCondensed" panose="020B0502040204020203" pitchFamily="34" charset="0"/>
              </a:rPr>
              <a:t>амазка, смесь разных веществ для склеивания, цементирования, заполнения трещин с целью сделать предмет непроницаемым для воды. Затвердение происходит вследствие испарения растворителя мастики или химической реакции смешанных веществ.</a:t>
            </a:r>
            <a:endParaRPr lang="ru-RU" sz="2400" dirty="0">
              <a:latin typeface="Bahnschrift Light SemiCondensed" panose="020B0502040204020203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5EE7C6F-E849-A098-BDF4-EE69DE91F3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5" b="19125"/>
          <a:stretch>
            <a:fillRect/>
          </a:stretch>
        </p:blipFill>
        <p:spPr>
          <a:xfrm>
            <a:off x="6096000" y="1006086"/>
            <a:ext cx="4497388" cy="3827171"/>
          </a:xfrm>
        </p:spPr>
      </p:pic>
    </p:spTree>
    <p:extLst>
      <p:ext uri="{BB962C8B-B14F-4D97-AF65-F5344CB8AC3E}">
        <p14:creationId xmlns:p14="http://schemas.microsoft.com/office/powerpoint/2010/main" val="22758820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63256"/>
            <a:ext cx="10515600" cy="1002081"/>
          </a:xfrm>
        </p:spPr>
        <p:txBody>
          <a:bodyPr/>
          <a:lstStyle/>
          <a:p>
            <a:r>
              <a:rPr lang="ru-RU" b="1" dirty="0"/>
              <a:t>Исполнение</a:t>
            </a:r>
            <a:r>
              <a:rPr lang="ru-RU" dirty="0"/>
              <a:t> и монтаж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365337"/>
            <a:ext cx="10515600" cy="4724313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Условно все материалы можно разделить на полотна и жидкости. Первые обладают разной степенью жесткости, вторые отличаются консистенцией и принципом действия. В каждом из вариантов также подразумевается выполнение монтажных работ по различной технологии.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01710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88100"/>
            <a:ext cx="10515600" cy="1327758"/>
          </a:xfrm>
        </p:spPr>
        <p:txBody>
          <a:bodyPr>
            <a:normAutofit fontScale="90000"/>
          </a:bodyPr>
          <a:lstStyle/>
          <a:p>
            <a:r>
              <a:rPr lang="ru-RU" dirty="0"/>
              <a:t>Виды гидроизоляционных материалов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615858"/>
            <a:ext cx="10515600" cy="45113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Рулонные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Мембранные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chemeClr val="tx1"/>
                </a:solidFill>
              </a:rPr>
              <a:t>Оклеечные</a:t>
            </a:r>
            <a:endParaRPr lang="ru-RU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Наплавляемые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Жидкие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Окрасочные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AutoShape 2" descr="C:\Users\Administrator\AppData\Local\Temp\sticker (2).webp"/>
          <p:cNvSpPr>
            <a:spLocks noChangeAspect="1" noChangeArrowheads="1"/>
          </p:cNvSpPr>
          <p:nvPr/>
        </p:nvSpPr>
        <p:spPr bwMode="auto">
          <a:xfrm>
            <a:off x="231774" y="1074737"/>
            <a:ext cx="936625" cy="9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44432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45299"/>
          </a:xfrm>
        </p:spPr>
        <p:txBody>
          <a:bodyPr/>
          <a:lstStyle/>
          <a:p>
            <a:r>
              <a:rPr lang="ru-RU" b="1" dirty="0"/>
              <a:t>Рулонные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290181"/>
            <a:ext cx="3932237" cy="457880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Bahnschrift Light SemiCondensed" panose="020B0502040204020203" pitchFamily="34" charset="0"/>
              </a:rPr>
              <a:t>Самые привычные представители этой группы пергамин и рубероид. Современные материалы для кровли изготавливаются на основе армирующего стекловолокна или нетканого полиэфира. Сердцевина пропитывается натуральной либо синтезированной битумной смолой. Поверхности могут быть дополнительно покрыты минеральным композитом мелкой фракции с целью повышения износостойкости покрытия.</a:t>
            </a:r>
          </a:p>
        </p:txBody>
      </p:sp>
    </p:spTree>
    <p:extLst>
      <p:ext uri="{BB962C8B-B14F-4D97-AF65-F5344CB8AC3E}">
        <p14:creationId xmlns:p14="http://schemas.microsoft.com/office/powerpoint/2010/main" val="425705432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66531"/>
            <a:ext cx="3932237" cy="883085"/>
          </a:xfrm>
        </p:spPr>
        <p:txBody>
          <a:bodyPr/>
          <a:lstStyle/>
          <a:p>
            <a:r>
              <a:rPr lang="ru-RU" b="1" dirty="0"/>
              <a:t>Мембранные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37" y="983772"/>
            <a:ext cx="4885216" cy="48852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40285"/>
            <a:ext cx="3932237" cy="4528703"/>
          </a:xfrm>
        </p:spPr>
        <p:txBody>
          <a:bodyPr>
            <a:normAutofit fontScale="85000" lnSpcReduction="20000"/>
          </a:bodyPr>
          <a:lstStyle/>
          <a:p>
            <a:r>
              <a:rPr lang="ru-RU" sz="2200" dirty="0">
                <a:latin typeface="Bahnschrift Light SemiCondensed" panose="020B0502040204020203" pitchFamily="34" charset="0"/>
              </a:rPr>
              <a:t>Для вертикальных (как и горизонтальных) конструкций удобнее использовать другой вариант эффективных материалов для гидроизоляции – мембранного типа. Прототипом здесь можно считать полиэтилен. Пленка активно используется для защиты отапливаемой части дома. В остальных случаях актуальны многослойные аналоги в гладком или фактурном исполнении (например, со множеством в строгом порядке расположенным шипов). Здесь в состав также могут входить битумные полимеры, полипропилен, поливинилхлорид. Важными дополнительными свойствами полотен могут быть способность выводить влагу наружу из-под кровельной прослойки.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75612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Оклеечные</a:t>
            </a:r>
            <a:endParaRPr lang="ru-RU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826718"/>
            <a:ext cx="6172200" cy="49139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Bahnschrift Light Condensed" panose="020B0502040204020203" pitchFamily="34" charset="0"/>
              </a:rPr>
              <a:t>Одна из сторон (она же изнаночная) самоклеящейся гидроизоляции в заводских условиях покрывается клейким составом. Он для сохранения характеристик защищается гладкой бумагой или пленкой, которые в процессе проведения монтажных работ просто снимаются, а плотно прижимается постепенно к основанию. Чаще задача выполняется с помощью валика. Дополнительно осуществляется устранение воздуха и равномерность приклеивания гидроизоляции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798904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Наплавляемые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38" y="708199"/>
            <a:ext cx="5160788" cy="51607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4"/>
            <a:ext cx="3932237" cy="48815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Bahnschrift Light Condensed" panose="020B0502040204020203" pitchFamily="34" charset="0"/>
              </a:rPr>
              <a:t>Защита рабочей площадки подразумевает нагревание изнаночной стороны полотна до состояния частичного расплавления. Нужная температура может достигать +180 градусов по Цельсию (чаще это +140-+160 единиц). Задача решается посредством газовой горелки. Так защищаются объекты из бетона и дерева на открытых площадках или под дальнейшую декоративную отделку. К недостаткам можно отнести опасность рабочего процесса, низкую механическую прочность полотен в случае отделки плоской кровли. Здесь решением является многослойность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47609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Окрасочная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987425"/>
            <a:ext cx="6172200" cy="45673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8218"/>
            <a:ext cx="3932237" cy="488156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latin typeface="Bahnschrift Light SemiCondensed" panose="020B0502040204020203" pitchFamily="34" charset="0"/>
              </a:rPr>
              <a:t>Сюда относятся краски, лаки, грунтовки и пропитки с водоотталкивающими свойствами. Нанесение выполняется методом напыления либо с помощью кисти, валика. Рабочий гидроизоляционный слой здесь может достигать всего 0,2-2 мм.  </a:t>
            </a:r>
          </a:p>
          <a:p>
            <a:r>
              <a:rPr lang="ru-RU" sz="2000" dirty="0">
                <a:latin typeface="Bahnschrift Light SemiCondensed" panose="020B0502040204020203" pitchFamily="34" charset="0"/>
              </a:rPr>
              <a:t>Инновационным вариантом в этой группе считается </a:t>
            </a:r>
            <a:r>
              <a:rPr lang="ru-RU" sz="2000" dirty="0">
                <a:solidFill>
                  <a:schemeClr val="accent1"/>
                </a:solidFill>
                <a:latin typeface="Bahnschrift Light SemiCondensed" panose="020B0502040204020203" pitchFamily="34" charset="0"/>
              </a:rPr>
              <a:t>полимочевина.</a:t>
            </a:r>
            <a:r>
              <a:rPr lang="ru-RU" sz="2000" dirty="0">
                <a:latin typeface="Bahnschrift Light SemiCondensed" panose="020B0502040204020203" pitchFamily="34" charset="0"/>
              </a:rPr>
              <a:t> Рекомендуемый метод нанесения – напыление. Характерной особенностью такого решения является возможность проведения монтажных работ в условиях повышенной влажности и низкой температуры (ниже +5 градусов по Цельсию).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96513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84369"/>
            <a:ext cx="9144000" cy="1144848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accent1"/>
                </a:solidFill>
              </a:rPr>
              <a:t>Полимочевина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029217"/>
            <a:ext cx="9144000" cy="3228583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Bahnschrift Light Condensed" panose="020B0502040204020203" pitchFamily="34" charset="0"/>
              </a:rPr>
              <a:t>это </a:t>
            </a:r>
            <a:r>
              <a:rPr lang="ru-RU" b="1" dirty="0">
                <a:latin typeface="Bahnschrift Light Condensed" panose="020B0502040204020203" pitchFamily="34" charset="0"/>
              </a:rPr>
              <a:t>напыляемая гидроизоляция с </a:t>
            </a:r>
            <a:r>
              <a:rPr lang="ru-RU" b="1" dirty="0" err="1">
                <a:latin typeface="Bahnschrift Light Condensed" panose="020B0502040204020203" pitchFamily="34" charset="0"/>
              </a:rPr>
              <a:t>антиобразивными</a:t>
            </a:r>
            <a:r>
              <a:rPr lang="ru-RU" b="1" dirty="0">
                <a:latin typeface="Bahnschrift Light Condensed" panose="020B0502040204020203" pitchFamily="34" charset="0"/>
              </a:rPr>
              <a:t> и  антикоррозийными свойствами</a:t>
            </a:r>
            <a:r>
              <a:rPr lang="ru-RU" dirty="0">
                <a:latin typeface="Bahnschrift Light Condensed" panose="020B0502040204020203" pitchFamily="34" charset="0"/>
              </a:rPr>
              <a:t>.</a:t>
            </a:r>
          </a:p>
          <a:p>
            <a:pPr algn="l"/>
            <a:r>
              <a:rPr lang="ru-RU" dirty="0">
                <a:latin typeface="Bahnschrift Light Condensed" panose="020B0502040204020203" pitchFamily="34" charset="0"/>
              </a:rPr>
              <a:t>Покрытие из полимочевины представляет собой эластичную мембрану, </a:t>
            </a:r>
            <a:r>
              <a:rPr lang="ru-RU" dirty="0" err="1">
                <a:latin typeface="Bahnschrift Light Condensed" panose="020B0502040204020203" pitchFamily="34" charset="0"/>
              </a:rPr>
              <a:t>органолептически</a:t>
            </a:r>
            <a:r>
              <a:rPr lang="ru-RU" dirty="0">
                <a:latin typeface="Bahnschrift Light Condensed" panose="020B0502040204020203" pitchFamily="34" charset="0"/>
              </a:rPr>
              <a:t> похожую на нечто среднее между эластичным пластиком и жесткой резиной. С одной стороны это достаточно эластичное покрытие, которое можно гнуть и тянуть, с другой это достаточно твердое покрытие, которое руками не порвать.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363560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88100"/>
            <a:ext cx="10515600" cy="1929008"/>
          </a:xfrm>
        </p:spPr>
        <p:txBody>
          <a:bodyPr>
            <a:normAutofit/>
          </a:bodyPr>
          <a:lstStyle/>
          <a:p>
            <a:r>
              <a:rPr lang="ru-RU" b="1" dirty="0"/>
              <a:t>Жидкие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217109"/>
            <a:ext cx="10515600" cy="367212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К этой группе гидроизоляционной защиты относятся различные пропитки или лакокрасочные материалы, которые образуют пленку той или толщины. Это может быть 0,2-0,8 или 3-5 мм в зависимости от консистенции рабочей массы (водянистая или густая соответственно). Для большинства образцов предполагается использование традиционного малярного инструмента: кисти, валики, распылители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86737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71807"/>
          </a:xfrm>
        </p:spPr>
        <p:txBody>
          <a:bodyPr>
            <a:normAutofit/>
          </a:bodyPr>
          <a:lstStyle/>
          <a:p>
            <a:r>
              <a:rPr lang="ru-RU" b="1" dirty="0"/>
              <a:t>Гидроизоляция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188" y="563671"/>
            <a:ext cx="6278127" cy="51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C:\Users\%D0%94%D0%BE%D0%BC\Pictures\%D0%BC%D0%BE%D0%B5.webp"/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839788" y="1929007"/>
            <a:ext cx="3932237" cy="394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800" dirty="0">
                <a:latin typeface="Bahnschrift Light Condensed" panose="020B0502040204020203" pitchFamily="34" charset="0"/>
              </a:rPr>
              <a:t>Гидроизоляция – группа строительных материалов, которые предназначены для защиты разного рода оснований от прямого контакта с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водой</a:t>
            </a:r>
            <a:r>
              <a:rPr lang="ru-RU" sz="2800" dirty="0"/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58677700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E6510-5471-CC1F-CBB5-10D74A8F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290"/>
            <a:ext cx="10515600" cy="152088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Производители гидроизоляционных материалов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24A400-F7D2-89E1-0643-C37543C19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44823"/>
            <a:ext cx="10515600" cy="43448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ТЕХНОСПАН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АРСЕНАЛМЕТАЛЛ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ГЕРМЕС 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МКТРЕЙД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БЕЛТЕПЛОГАРАНТ</a:t>
            </a:r>
          </a:p>
        </p:txBody>
      </p:sp>
    </p:spTree>
    <p:extLst>
      <p:ext uri="{BB962C8B-B14F-4D97-AF65-F5344CB8AC3E}">
        <p14:creationId xmlns:p14="http://schemas.microsoft.com/office/powerpoint/2010/main" val="361206971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08345"/>
          </a:xfrm>
        </p:spPr>
        <p:txBody>
          <a:bodyPr>
            <a:normAutofit/>
          </a:bodyPr>
          <a:lstStyle/>
          <a:p>
            <a:r>
              <a:rPr lang="ru-RU" b="1" dirty="0"/>
              <a:t>Общее описание материалов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1518442"/>
            <a:ext cx="5183188" cy="505772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Bahnschrift Light SemiCondensed" panose="020B0502040204020203" pitchFamily="34" charset="0"/>
              </a:rPr>
              <a:t>Гидроизоляционные материалы – это составы, которые способны противостоять проникновению влаги. Материалы необходимы для того, чтобы обеспечивать надежную защиту тем или иным конструкциям от разрушающих последствий прямого контакта с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водой</a:t>
            </a:r>
            <a:r>
              <a:rPr lang="ru-RU" sz="2000" dirty="0">
                <a:latin typeface="Bahnschrift Light SemiCondensed" panose="020B0502040204020203" pitchFamily="34" charset="0"/>
              </a:rPr>
              <a:t>. В частности, сырость приводит к гниению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дерева</a:t>
            </a:r>
            <a:r>
              <a:rPr lang="ru-RU" sz="2000" dirty="0">
                <a:latin typeface="Bahnschrift Light SemiCondensed" panose="020B0502040204020203" pitchFamily="34" charset="0"/>
              </a:rPr>
              <a:t>, образованию грибка и плесени, развитию бактерий, деформации паропроницаемых оснований, коррозионным процессам на металлических поверхностях. Если при этом наблюдаются перепады </a:t>
            </a:r>
            <a:r>
              <a:rPr lang="ru-RU" sz="2000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темпе</a:t>
            </a:r>
            <a:r>
              <a:rPr lang="ru-RU" sz="2000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  <a:t>ратур</a:t>
            </a:r>
            <a:r>
              <a:rPr lang="ru-RU" sz="2000" dirty="0">
                <a:latin typeface="Bahnschrift Light SemiCondensed" panose="020B0502040204020203" pitchFamily="34" charset="0"/>
              </a:rPr>
              <a:t> в диапазоне с отрицательными и положительными показателями, то происходит растрескивание даже бетонных или керамических объектов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66353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148" y="365124"/>
            <a:ext cx="10515600" cy="6492875"/>
          </a:xfrm>
        </p:spPr>
        <p:txBody>
          <a:bodyPr>
            <a:noAutofit/>
          </a:bodyPr>
          <a:lstStyle/>
          <a:p>
            <a:r>
              <a:rPr lang="ru-RU" sz="5400" b="1" dirty="0"/>
              <a:t>Применение</a:t>
            </a:r>
            <a:br>
              <a:rPr lang="ru-RU" sz="5400" b="1" dirty="0"/>
            </a:br>
            <a:br>
              <a:rPr lang="ru-RU" sz="4000" b="1" dirty="0"/>
            </a:br>
            <a:r>
              <a:rPr lang="ru-RU" sz="4000" dirty="0">
                <a:latin typeface="Bahnschrift Light Condensed" panose="020B0502040204020203" pitchFamily="34" charset="0"/>
              </a:rPr>
              <a:t>Различные водоотталкивающие материалы используются для защиты вертикальных или горизонтальных оснований. Это могут быть как фундамент с кровлей, полы со стенами внутри отапливаемого или холодного помещения, так тротуары, колодцы или искусственные водоемы. Выбор осуществляется с учетом технических характеристик и технологии монтажа того или иного образца.</a:t>
            </a:r>
            <a:br>
              <a:rPr lang="ru-RU" sz="4000" dirty="0">
                <a:latin typeface="Bahnschrift Light Condensed" panose="020B0502040204020203" pitchFamily="34" charset="0"/>
              </a:rPr>
            </a:br>
            <a:endParaRPr lang="ru-RU" sz="40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9861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2007220"/>
          </a:xfrm>
        </p:spPr>
        <p:txBody>
          <a:bodyPr/>
          <a:lstStyle/>
          <a:p>
            <a:r>
              <a:rPr lang="ru-RU" dirty="0"/>
              <a:t>Что будет если не сделать гидроизоляцию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453268"/>
            <a:ext cx="10515600" cy="3636383"/>
          </a:xfrm>
        </p:spPr>
        <p:txBody>
          <a:bodyPr>
            <a:normAutofit/>
          </a:bodyPr>
          <a:lstStyle/>
          <a:p>
            <a:r>
              <a:rPr lang="ru-RU" sz="3500" dirty="0">
                <a:latin typeface="Bahnschrift Light SemiCondensed" panose="020B0502040204020203" pitchFamily="34" charset="0"/>
              </a:rPr>
              <a:t>Бетон имеет пористую структуру, поэтому легко впитывает влагу из </a:t>
            </a:r>
            <a:r>
              <a:rPr lang="ru-RU" sz="3500" dirty="0">
                <a:solidFill>
                  <a:schemeClr val="accent2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почвы</a:t>
            </a:r>
            <a:r>
              <a:rPr lang="ru-RU" sz="3500" dirty="0">
                <a:latin typeface="Bahnschrift Light SemiCondensed" panose="020B0502040204020203" pitchFamily="34" charset="0"/>
              </a:rPr>
              <a:t> и </a:t>
            </a:r>
            <a:r>
              <a:rPr lang="ru-RU" sz="3500" dirty="0">
                <a:solidFill>
                  <a:schemeClr val="accent1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атмосферы</a:t>
            </a:r>
            <a:r>
              <a:rPr lang="ru-RU" sz="3500" dirty="0">
                <a:latin typeface="Bahnschrift Light SemiCondensed" panose="020B0502040204020203" pitchFamily="34" charset="0"/>
              </a:rPr>
              <a:t>. На морозе вода в порах фундамента замерзает. Капли затвердевают и </a:t>
            </a:r>
            <a:r>
              <a:rPr lang="ru-RU" sz="6000" dirty="0">
                <a:latin typeface="Bahnschrift Light SemiCondensed" panose="020B0502040204020203" pitchFamily="34" charset="0"/>
              </a:rPr>
              <a:t>увеличиваются</a:t>
            </a:r>
            <a:r>
              <a:rPr lang="ru-RU" sz="3500" dirty="0">
                <a:latin typeface="Bahnschrift Light SemiCondensed" panose="020B0502040204020203" pitchFamily="34" charset="0"/>
              </a:rPr>
              <a:t> в размерах. Лед внутри каналов оказывает механическое давление на строительный материал.</a:t>
            </a:r>
          </a:p>
        </p:txBody>
      </p:sp>
    </p:spTree>
    <p:extLst>
      <p:ext uri="{BB962C8B-B14F-4D97-AF65-F5344CB8AC3E}">
        <p14:creationId xmlns:p14="http://schemas.microsoft.com/office/powerpoint/2010/main" val="312772850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805" y="1"/>
            <a:ext cx="10845645" cy="1973766"/>
          </a:xfrm>
        </p:spPr>
        <p:txBody>
          <a:bodyPr/>
          <a:lstStyle/>
          <a:p>
            <a:r>
              <a:rPr lang="ru-RU" dirty="0"/>
              <a:t>Где надо сделать гидроизоляцию в квартире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074127"/>
            <a:ext cx="10515600" cy="4015523"/>
          </a:xfrm>
        </p:spPr>
        <p:txBody>
          <a:bodyPr>
            <a:normAutofit/>
          </a:bodyPr>
          <a:lstStyle/>
          <a:p>
            <a:r>
              <a:rPr lang="ru-RU" sz="3500" dirty="0">
                <a:latin typeface="Bahnschrift Light SemiCondensed" panose="020B0502040204020203" pitchFamily="34" charset="0"/>
              </a:rPr>
              <a:t>Гидроизоляция уложена только на пол – защиту от влаги также нужно заводить на стены на высоту 10 см по всему периметру помещения. Особенно важно соблюдать эти нормы в </a:t>
            </a:r>
            <a:r>
              <a:rPr lang="ru-RU" sz="3500" b="1" dirty="0">
                <a:latin typeface="Bahnschrift Light SemiCondensed" panose="020B0502040204020203" pitchFamily="34" charset="0"/>
              </a:rPr>
              <a:t>ванной</a:t>
            </a:r>
            <a:r>
              <a:rPr lang="ru-RU" sz="3500" dirty="0">
                <a:latin typeface="Bahnschrift Light SemiCondensed" panose="020B0502040204020203" pitchFamily="34" charset="0"/>
              </a:rPr>
              <a:t>, где в пропитанном влагой полу создаются идеальные условия для плесневых грибков.</a:t>
            </a:r>
          </a:p>
        </p:txBody>
      </p:sp>
    </p:spTree>
    <p:extLst>
      <p:ext uri="{BB962C8B-B14F-4D97-AF65-F5344CB8AC3E}">
        <p14:creationId xmlns:p14="http://schemas.microsoft.com/office/powerpoint/2010/main" val="294519830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-45718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847460"/>
            <a:ext cx="12192000" cy="501053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Bahnschrift Light Condensed" panose="020B0502040204020203" pitchFamily="34" charset="0"/>
              </a:rPr>
              <a:t>Без гидроизоляции бетонный фундамент сделает дом некомфортным и небезопасным для проживания: </a:t>
            </a:r>
            <a:r>
              <a:rPr lang="ru-RU" sz="4000" b="1" dirty="0">
                <a:latin typeface="Bahnschrift Light Condensed" panose="020B0502040204020203" pitchFamily="34" charset="0"/>
              </a:rPr>
              <a:t>Весь цокольный этаж изнутри и снаружи обрастает </a:t>
            </a:r>
            <a:r>
              <a:rPr lang="ru-RU" sz="4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ahnschrift Light Condensed" panose="020B0502040204020203" pitchFamily="34" charset="0"/>
              </a:rPr>
              <a:t>плесенью и грибками </a:t>
            </a:r>
            <a:r>
              <a:rPr lang="ru-RU" sz="4000" b="1" dirty="0">
                <a:latin typeface="Bahnschrift Light Condensed" panose="020B0502040204020203" pitchFamily="34" charset="0"/>
              </a:rPr>
              <a:t>(многие из которых являются весьма небезобидны), микроклимат в помещении становится непригодным для проживания</a:t>
            </a:r>
            <a:r>
              <a:rPr lang="ru-RU" sz="4000" dirty="0">
                <a:latin typeface="Bahnschrift Ligh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791925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images-cbir/9431669/lnYBw3UeUwCZVUzr7X21fg982/oc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45" y="325262"/>
            <a:ext cx="4903309" cy="313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aefe37587c5a17074b8aad7f91b2280a_l-8216803-images-thumbs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3" b="7347"/>
          <a:stretch/>
        </p:blipFill>
        <p:spPr bwMode="auto">
          <a:xfrm>
            <a:off x="5597052" y="325261"/>
            <a:ext cx="5564637" cy="313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?id=d781867f6148d378bf5bac77fc5bbf98_l-5350805-images-thumbs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/>
          <a:stretch/>
        </p:blipFill>
        <p:spPr bwMode="auto">
          <a:xfrm>
            <a:off x="5597051" y="3461656"/>
            <a:ext cx="5564638" cy="303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cb7ade12106816f0437a43cd31c13a68_l-5440198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42" y="3461656"/>
            <a:ext cx="4903309" cy="303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10250993</TotalTime>
  <Words>1513</Words>
  <Application>Microsoft Office PowerPoint</Application>
  <PresentationFormat>Широкоэкранный</PresentationFormat>
  <Paragraphs>72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Bahnschrift Light Condensed</vt:lpstr>
      <vt:lpstr>Bahnschrift Light SemiCondensed</vt:lpstr>
      <vt:lpstr>Bahnschrift SemiCondensed</vt:lpstr>
      <vt:lpstr>Calibri</vt:lpstr>
      <vt:lpstr>Calibri Light</vt:lpstr>
      <vt:lpstr>Google Sans</vt:lpstr>
      <vt:lpstr>Office Theme</vt:lpstr>
      <vt:lpstr>Гидроизоляционные материалы</vt:lpstr>
      <vt:lpstr>Для защиты различного рода строительных конструкций существует множество технологий, сопутствующие приспособления, средства, инструменты и оборудование на торговых площадках представлены в широком ассортименте. Рассмотрим, что включают в себя гидроизоляционные материалы, для чего и как они применяются. Ознакомимся с достоинствами и недостатками подвидов, их принципом действия. </vt:lpstr>
      <vt:lpstr>Гидроизоляция</vt:lpstr>
      <vt:lpstr>Общее описание материалов</vt:lpstr>
      <vt:lpstr>Применение  Различные водоотталкивающие материалы используются для защиты вертикальных или горизонтальных оснований. Это могут быть как фундамент с кровлей, полы со стенами внутри отапливаемого или холодного помещения, так тротуары, колодцы или искусственные водоемы. Выбор осуществляется с учетом технических характеристик и технологии монтажа того или иного образца. </vt:lpstr>
      <vt:lpstr>Что будет если не сделать гидроизоляцию?</vt:lpstr>
      <vt:lpstr>Где надо сделать гидроизоляцию в квартире?</vt:lpstr>
      <vt:lpstr>Презентация PowerPoint</vt:lpstr>
      <vt:lpstr>Презентация PowerPoint</vt:lpstr>
      <vt:lpstr> В сантехнических помещениях чаще всего делают пленочную гидроизоляцию под стяжку или же наносят обмазочную гидроизоляцию поверх стяжки с поднятием ее на стены на высоту не менее 20 см. Наиболее современным и передовым методом выполнения гидроизоляции является нанесение напыляемой полимочевины.</vt:lpstr>
      <vt:lpstr>Виды гидроизоляционных материалов по их применению </vt:lpstr>
      <vt:lpstr>Для пола</vt:lpstr>
      <vt:lpstr>Для стен</vt:lpstr>
      <vt:lpstr>Для подвала</vt:lpstr>
      <vt:lpstr>Для фундамента</vt:lpstr>
      <vt:lpstr>Для трубопровода</vt:lpstr>
      <vt:lpstr>Требования</vt:lpstr>
      <vt:lpstr>Состав</vt:lpstr>
      <vt:lpstr>Битумная смола</vt:lpstr>
      <vt:lpstr>Мастики</vt:lpstr>
      <vt:lpstr>Исполнение и монтаж</vt:lpstr>
      <vt:lpstr>Виды гидроизоляционных материалов</vt:lpstr>
      <vt:lpstr>Рулонные</vt:lpstr>
      <vt:lpstr>Мембранные</vt:lpstr>
      <vt:lpstr>Оклеечные</vt:lpstr>
      <vt:lpstr>Наплавляемые</vt:lpstr>
      <vt:lpstr>Окрасочная</vt:lpstr>
      <vt:lpstr>Полимочевина</vt:lpstr>
      <vt:lpstr>Жидкие</vt:lpstr>
      <vt:lpstr>Производители гидроизоляционных материалов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Гидроизоляционные материалы</dc:title>
  <dc:creator>Дом</dc:creator>
  <cp:lastModifiedBy>Victoriya V</cp:lastModifiedBy>
  <cp:revision>41</cp:revision>
  <dcterms:created xsi:type="dcterms:W3CDTF">2023-04-04T20:14:10Z</dcterms:created>
  <dcterms:modified xsi:type="dcterms:W3CDTF">2023-06-14T15:13:59Z</dcterms:modified>
</cp:coreProperties>
</file>