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61" r:id="rId5"/>
    <p:sldId id="258" r:id="rId6"/>
    <p:sldId id="259" r:id="rId7"/>
    <p:sldId id="262" r:id="rId8"/>
    <p:sldId id="263" r:id="rId9"/>
    <p:sldId id="264" r:id="rId10"/>
    <p:sldId id="265" r:id="rId11"/>
    <p:sldId id="266" r:id="rId12"/>
    <p:sldId id="267" r:id="rId13"/>
    <p:sldId id="268" r:id="rId14"/>
    <p:sldId id="285" r:id="rId15"/>
    <p:sldId id="269" r:id="rId16"/>
    <p:sldId id="270" r:id="rId17"/>
    <p:sldId id="286" r:id="rId18"/>
    <p:sldId id="271" r:id="rId19"/>
    <p:sldId id="287" r:id="rId20"/>
    <p:sldId id="272" r:id="rId21"/>
    <p:sldId id="273" r:id="rId22"/>
    <p:sldId id="274" r:id="rId23"/>
    <p:sldId id="275" r:id="rId24"/>
    <p:sldId id="276" r:id="rId25"/>
    <p:sldId id="277" r:id="rId26"/>
    <p:sldId id="278" r:id="rId27"/>
    <p:sldId id="279" r:id="rId28"/>
    <p:sldId id="281" r:id="rId29"/>
    <p:sldId id="280" r:id="rId30"/>
    <p:sldId id="282" r:id="rId31"/>
    <p:sldId id="284" r:id="rId32"/>
    <p:sldId id="288"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30" autoAdjust="0"/>
  </p:normalViewPr>
  <p:slideViewPr>
    <p:cSldViewPr>
      <p:cViewPr varScale="1">
        <p:scale>
          <a:sx n="118" d="100"/>
          <a:sy n="118" d="100"/>
        </p:scale>
        <p:origin x="173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p>
            <a:fld id="{EA738C7C-C6B4-4BC0-98A3-DA530D1E6F9B}" type="datetimeFigureOut">
              <a:rPr lang="ru-RU" smtClean="0"/>
              <a:t>13.06.2023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11" name="Номер слайда 10"/>
          <p:cNvSpPr>
            <a:spLocks noGrp="1"/>
          </p:cNvSpPr>
          <p:nvPr>
            <p:ph type="sldNum" sz="quarter" idx="12"/>
          </p:nvPr>
        </p:nvSpPr>
        <p:spPr/>
        <p:txBody>
          <a:bodyPr/>
          <a:lstStyle/>
          <a:p>
            <a:fld id="{2C1C9459-B9D6-4BA6-9ABE-6EC95E66D531}"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A738C7C-C6B4-4BC0-98A3-DA530D1E6F9B}" type="datetimeFigureOut">
              <a:rPr lang="ru-RU" smtClean="0"/>
              <a:t>13.06.2023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1C9459-B9D6-4BA6-9ABE-6EC95E66D53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A738C7C-C6B4-4BC0-98A3-DA530D1E6F9B}" type="datetimeFigureOut">
              <a:rPr lang="ru-RU" smtClean="0"/>
              <a:t>13.06.2023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1C9459-B9D6-4BA6-9ABE-6EC95E66D53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A738C7C-C6B4-4BC0-98A3-DA530D1E6F9B}" type="datetimeFigureOut">
              <a:rPr lang="ru-RU" smtClean="0"/>
              <a:t>13.06.2023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1C9459-B9D6-4BA6-9ABE-6EC95E66D53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A738C7C-C6B4-4BC0-98A3-DA530D1E6F9B}" type="datetimeFigureOut">
              <a:rPr lang="ru-RU" smtClean="0"/>
              <a:t>13.06.2023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1C9459-B9D6-4BA6-9ABE-6EC95E66D531}"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A738C7C-C6B4-4BC0-98A3-DA530D1E6F9B}" type="datetimeFigureOut">
              <a:rPr lang="ru-RU" smtClean="0"/>
              <a:t>13.06.2023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1C9459-B9D6-4BA6-9ABE-6EC95E66D531}"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A738C7C-C6B4-4BC0-98A3-DA530D1E6F9B}" type="datetimeFigureOut">
              <a:rPr lang="ru-RU" smtClean="0"/>
              <a:t>13.06.2023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C1C9459-B9D6-4BA6-9ABE-6EC95E66D53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A738C7C-C6B4-4BC0-98A3-DA530D1E6F9B}" type="datetimeFigureOut">
              <a:rPr lang="ru-RU" smtClean="0"/>
              <a:t>13.06.2023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C1C9459-B9D6-4BA6-9ABE-6EC95E66D53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EA738C7C-C6B4-4BC0-98A3-DA530D1E6F9B}" type="datetimeFigureOut">
              <a:rPr lang="ru-RU" smtClean="0"/>
              <a:t>13.06.2023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C1C9459-B9D6-4BA6-9ABE-6EC95E66D53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A738C7C-C6B4-4BC0-98A3-DA530D1E6F9B}" type="datetimeFigureOut">
              <a:rPr lang="ru-RU" smtClean="0"/>
              <a:t>13.06.2023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1C9459-B9D6-4BA6-9ABE-6EC95E66D53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A738C7C-C6B4-4BC0-98A3-DA530D1E6F9B}" type="datetimeFigureOut">
              <a:rPr lang="ru-RU" smtClean="0"/>
              <a:t>13.06.2023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1C9459-B9D6-4BA6-9ABE-6EC95E66D531}" type="slidenum">
              <a:rPr lang="ru-RU" smtClean="0"/>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A738C7C-C6B4-4BC0-98A3-DA530D1E6F9B}" type="datetimeFigureOut">
              <a:rPr lang="ru-RU" smtClean="0"/>
              <a:t>13.06.2023</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C1C9459-B9D6-4BA6-9ABE-6EC95E66D53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332656"/>
            <a:ext cx="7772400" cy="3168352"/>
          </a:xfrm>
        </p:spPr>
        <p:txBody>
          <a:bodyPr>
            <a:normAutofit/>
          </a:bodyPr>
          <a:lstStyle/>
          <a:p>
            <a:pPr algn="ctr"/>
            <a:r>
              <a:rPr lang="ru-RU" sz="4000" dirty="0" smtClean="0">
                <a:solidFill>
                  <a:schemeClr val="tx1"/>
                </a:solidFill>
              </a:rPr>
              <a:t>Заполнители для растворов и бетонов. </a:t>
            </a:r>
            <a:br>
              <a:rPr lang="ru-RU" sz="4000" dirty="0" smtClean="0">
                <a:solidFill>
                  <a:schemeClr val="tx1"/>
                </a:solidFill>
              </a:rPr>
            </a:br>
            <a:r>
              <a:rPr lang="ru-RU" sz="4000" dirty="0" smtClean="0">
                <a:solidFill>
                  <a:schemeClr val="tx1"/>
                </a:solidFill>
              </a:rPr>
              <a:t>Наполнители для мастик. </a:t>
            </a:r>
            <a:br>
              <a:rPr lang="ru-RU" sz="4000" dirty="0" smtClean="0">
                <a:solidFill>
                  <a:schemeClr val="tx1"/>
                </a:solidFill>
              </a:rPr>
            </a:br>
            <a:r>
              <a:rPr lang="ru-RU" sz="4000" dirty="0" smtClean="0">
                <a:solidFill>
                  <a:schemeClr val="tx1"/>
                </a:solidFill>
              </a:rPr>
              <a:t>Наполнители для шпатлёвок и грунтовок</a:t>
            </a:r>
            <a:endParaRPr lang="ru-RU" sz="4000" dirty="0">
              <a:solidFill>
                <a:schemeClr val="tx1"/>
              </a:solidFill>
            </a:endParaRPr>
          </a:p>
        </p:txBody>
      </p:sp>
      <p:sp>
        <p:nvSpPr>
          <p:cNvPr id="3" name="Подзаголовок 2"/>
          <p:cNvSpPr>
            <a:spLocks noGrp="1"/>
          </p:cNvSpPr>
          <p:nvPr>
            <p:ph type="subTitle" idx="1"/>
          </p:nvPr>
        </p:nvSpPr>
        <p:spPr>
          <a:xfrm>
            <a:off x="722376" y="3573016"/>
            <a:ext cx="7772400" cy="2520280"/>
          </a:xfrm>
        </p:spPr>
        <p:txBody>
          <a:bodyPr/>
          <a:lstStyle/>
          <a:p>
            <a:pPr algn="l"/>
            <a:endParaRPr lang="ru-RU" dirty="0" smtClean="0">
              <a:solidFill>
                <a:schemeClr val="tx1"/>
              </a:solidFill>
            </a:endParaRPr>
          </a:p>
          <a:p>
            <a:pPr algn="l"/>
            <a:r>
              <a:rPr lang="ru-RU" dirty="0" smtClean="0">
                <a:solidFill>
                  <a:schemeClr val="tx1"/>
                </a:solidFill>
              </a:rPr>
              <a:t>УО </a:t>
            </a:r>
            <a:r>
              <a:rPr lang="ru-RU" dirty="0" smtClean="0">
                <a:solidFill>
                  <a:schemeClr val="tx1"/>
                </a:solidFill>
              </a:rPr>
              <a:t>«Минский государственный колледж строительств имени </a:t>
            </a:r>
            <a:r>
              <a:rPr lang="ru-RU" dirty="0" err="1" smtClean="0">
                <a:solidFill>
                  <a:schemeClr val="tx1"/>
                </a:solidFill>
              </a:rPr>
              <a:t>В.Г.Каменского</a:t>
            </a:r>
            <a:r>
              <a:rPr lang="ru-RU" dirty="0" smtClean="0">
                <a:solidFill>
                  <a:schemeClr val="tx1"/>
                </a:solidFill>
              </a:rPr>
              <a:t>»</a:t>
            </a:r>
          </a:p>
          <a:p>
            <a:pPr algn="l"/>
            <a:endParaRPr lang="ru-RU" b="1" dirty="0">
              <a:solidFill>
                <a:schemeClr val="tx1"/>
              </a:solidFill>
            </a:endParaRPr>
          </a:p>
        </p:txBody>
      </p:sp>
    </p:spTree>
    <p:extLst>
      <p:ext uri="{BB962C8B-B14F-4D97-AF65-F5344CB8AC3E}">
        <p14:creationId xmlns:p14="http://schemas.microsoft.com/office/powerpoint/2010/main" val="1444499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502920" y="530352"/>
            <a:ext cx="8183880" cy="5418928"/>
          </a:xfrm>
        </p:spPr>
        <p:txBody>
          <a:bodyPr>
            <a:normAutofit/>
          </a:bodyPr>
          <a:lstStyle/>
          <a:p>
            <a:pPr algn="just"/>
            <a:r>
              <a:rPr lang="ru-RU" dirty="0">
                <a:latin typeface="Open Sans"/>
              </a:rPr>
              <a:t>В зависимости от химической стойкости различают наполнители </a:t>
            </a:r>
            <a:r>
              <a:rPr lang="ru-RU" b="1" dirty="0">
                <a:latin typeface="Open Sans"/>
              </a:rPr>
              <a:t>кислотостойкие</a:t>
            </a:r>
            <a:r>
              <a:rPr lang="ru-RU" dirty="0">
                <a:latin typeface="Open Sans"/>
              </a:rPr>
              <a:t>, </a:t>
            </a:r>
            <a:r>
              <a:rPr lang="ru-RU" b="1" dirty="0" err="1">
                <a:latin typeface="Open Sans"/>
              </a:rPr>
              <a:t>щелочестойкие</a:t>
            </a:r>
            <a:r>
              <a:rPr lang="ru-RU" b="1" dirty="0">
                <a:latin typeface="Open Sans"/>
              </a:rPr>
              <a:t> </a:t>
            </a:r>
            <a:r>
              <a:rPr lang="ru-RU" dirty="0">
                <a:latin typeface="Open Sans"/>
              </a:rPr>
              <a:t>и </a:t>
            </a:r>
            <a:r>
              <a:rPr lang="ru-RU" b="1" dirty="0">
                <a:latin typeface="Open Sans"/>
              </a:rPr>
              <a:t>универсально </a:t>
            </a:r>
            <a:r>
              <a:rPr lang="ru-RU" dirty="0">
                <a:latin typeface="Open Sans"/>
              </a:rPr>
              <a:t>стойкие</a:t>
            </a:r>
            <a:r>
              <a:rPr lang="ru-RU" dirty="0" smtClean="0">
                <a:latin typeface="Open Sans"/>
              </a:rPr>
              <a:t>.</a:t>
            </a:r>
          </a:p>
          <a:p>
            <a:pPr algn="just"/>
            <a:endParaRPr lang="ru-RU" dirty="0">
              <a:latin typeface="Open Sans"/>
            </a:endParaRPr>
          </a:p>
          <a:p>
            <a:pPr algn="just"/>
            <a:r>
              <a:rPr lang="ru-RU" b="1" dirty="0">
                <a:latin typeface="Open Sans"/>
              </a:rPr>
              <a:t>К кислотостойким наполнителям относятся </a:t>
            </a:r>
            <a:r>
              <a:rPr lang="ru-RU" dirty="0">
                <a:latin typeface="Open Sans"/>
              </a:rPr>
              <a:t>молотый кварцевый песок, андезитовые и диабазовые мука и пыль, каолин и асбест.</a:t>
            </a:r>
          </a:p>
          <a:p>
            <a:endParaRPr lang="ru-RU" dirty="0"/>
          </a:p>
        </p:txBody>
      </p:sp>
    </p:spTree>
    <p:extLst>
      <p:ext uri="{BB962C8B-B14F-4D97-AF65-F5344CB8AC3E}">
        <p14:creationId xmlns:p14="http://schemas.microsoft.com/office/powerpoint/2010/main" val="4269268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502920" y="530352"/>
            <a:ext cx="7813496" cy="5418928"/>
          </a:xfrm>
        </p:spPr>
        <p:txBody>
          <a:bodyPr>
            <a:normAutofit/>
          </a:bodyPr>
          <a:lstStyle/>
          <a:p>
            <a:pPr marL="347472" lvl="1" indent="0" algn="just">
              <a:buClr>
                <a:srgbClr val="F07F09"/>
              </a:buClr>
              <a:buNone/>
            </a:pPr>
            <a:r>
              <a:rPr lang="ru-RU" sz="2800" b="1" dirty="0" smtClean="0">
                <a:latin typeface="Open Sans"/>
              </a:rPr>
              <a:t>Молотый </a:t>
            </a:r>
            <a:r>
              <a:rPr lang="ru-RU" sz="2800" b="1" dirty="0">
                <a:latin typeface="Open Sans"/>
              </a:rPr>
              <a:t>кварцевый песок </a:t>
            </a:r>
            <a:r>
              <a:rPr lang="ru-RU" sz="2800" dirty="0">
                <a:latin typeface="Open Sans"/>
              </a:rPr>
              <a:t>— это наиболее дешевый и доступный кислотостойкий наполнитель. Однако он обладает существенным недостатком — почти все полимерные вяжущие материалы плохо сцепляются с кварцем, что не позволяет получать клеевое соединение с высокой прочностью. </a:t>
            </a:r>
          </a:p>
          <a:p>
            <a:endParaRPr lang="ru-RU" dirty="0" smtClean="0">
              <a:latin typeface="Open Sans"/>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4221088"/>
            <a:ext cx="5373216" cy="2376264"/>
          </a:xfrm>
          <a:prstGeom prst="rect">
            <a:avLst/>
          </a:prstGeom>
        </p:spPr>
      </p:pic>
    </p:spTree>
    <p:extLst>
      <p:ext uri="{BB962C8B-B14F-4D97-AF65-F5344CB8AC3E}">
        <p14:creationId xmlns:p14="http://schemas.microsoft.com/office/powerpoint/2010/main" val="4001507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r>
              <a:rPr lang="ru-RU" b="1" dirty="0">
                <a:latin typeface="Open Sans"/>
              </a:rPr>
              <a:t>Андезитовая мука и пыль </a:t>
            </a:r>
            <a:r>
              <a:rPr lang="ru-RU" dirty="0">
                <a:latin typeface="Open Sans"/>
              </a:rPr>
              <a:t>позволяют получить значительно более прочный клеевой слой. Это объясняется большой пористостью зерен андезита, которая составляет от 10 до 20%. Благодаря наличию пор зерна хорошо пропитываются полимером, чем обеспечивается их тесная связь</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3789040"/>
            <a:ext cx="6264696" cy="2520280"/>
          </a:xfrm>
          <a:prstGeom prst="rect">
            <a:avLst/>
          </a:prstGeom>
        </p:spPr>
      </p:pic>
    </p:spTree>
    <p:extLst>
      <p:ext uri="{BB962C8B-B14F-4D97-AF65-F5344CB8AC3E}">
        <p14:creationId xmlns:p14="http://schemas.microsoft.com/office/powerpoint/2010/main" val="2907332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Autofit/>
          </a:bodyPr>
          <a:lstStyle/>
          <a:p>
            <a:pPr algn="just"/>
            <a:r>
              <a:rPr lang="ru-RU" b="1" dirty="0">
                <a:latin typeface="Open Sans"/>
              </a:rPr>
              <a:t>Диабазовая мука и </a:t>
            </a:r>
            <a:r>
              <a:rPr lang="ru-RU" b="1" dirty="0" smtClean="0">
                <a:latin typeface="Open Sans"/>
              </a:rPr>
              <a:t>пыль  </a:t>
            </a:r>
            <a:r>
              <a:rPr lang="ru-RU" dirty="0">
                <a:latin typeface="Open Sans"/>
              </a:rPr>
              <a:t>— </a:t>
            </a:r>
            <a:endParaRPr lang="ru-RU" dirty="0" smtClean="0">
              <a:latin typeface="Open Sans"/>
            </a:endParaRPr>
          </a:p>
          <a:p>
            <a:pPr algn="just"/>
            <a:r>
              <a:rPr lang="ru-RU" dirty="0" smtClean="0">
                <a:latin typeface="Open Sans"/>
              </a:rPr>
              <a:t>порошок </a:t>
            </a:r>
            <a:r>
              <a:rPr lang="ru-RU" dirty="0" err="1">
                <a:latin typeface="Open Sans"/>
              </a:rPr>
              <a:t>темносерого</a:t>
            </a:r>
            <a:r>
              <a:rPr lang="ru-RU" dirty="0">
                <a:latin typeface="Open Sans"/>
              </a:rPr>
              <a:t> цвета, иногда с зеленоватым оттенком</a:t>
            </a:r>
            <a:r>
              <a:rPr lang="ru-RU" dirty="0" smtClean="0">
                <a:latin typeface="Open Sans"/>
              </a:rPr>
              <a:t>.</a:t>
            </a:r>
          </a:p>
          <a:p>
            <a:endParaRPr lang="ru-RU" dirty="0">
              <a:solidFill>
                <a:srgbClr val="444444"/>
              </a:solidFill>
              <a:latin typeface="Open Sans"/>
            </a:endParaRPr>
          </a:p>
          <a:p>
            <a:endParaRPr lang="ru-RU" dirty="0">
              <a:solidFill>
                <a:srgbClr val="444444"/>
              </a:solidFill>
              <a:latin typeface="Open Sans"/>
            </a:endParaRPr>
          </a:p>
          <a:p>
            <a:endParaRPr lang="ru-RU" dirty="0">
              <a:latin typeface="Open Sans"/>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2060848"/>
            <a:ext cx="5688632" cy="3888432"/>
          </a:xfrm>
          <a:prstGeom prst="rect">
            <a:avLst/>
          </a:prstGeom>
        </p:spPr>
      </p:pic>
    </p:spTree>
    <p:extLst>
      <p:ext uri="{BB962C8B-B14F-4D97-AF65-F5344CB8AC3E}">
        <p14:creationId xmlns:p14="http://schemas.microsoft.com/office/powerpoint/2010/main" val="2874810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algn="just"/>
            <a:r>
              <a:rPr lang="ru-RU" b="1" dirty="0">
                <a:latin typeface="Open Sans"/>
              </a:rPr>
              <a:t>Каолин</a:t>
            </a:r>
            <a:r>
              <a:rPr lang="ru-RU" dirty="0">
                <a:latin typeface="Open Sans"/>
              </a:rPr>
              <a:t> — тонкий порошок (пыль) белого цвета. В отличие от других глинистых пород каолин содержит очень мало частиц размером менее 0,1 мкм.. Из-за отсутствия мелких частиц он очень слабо набухает в воде, что делает его хорошим наполнителем в клеевых составах.</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501008"/>
            <a:ext cx="3312368"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789040"/>
            <a:ext cx="296701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9948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874520"/>
          </a:xfrm>
        </p:spPr>
        <p:txBody>
          <a:bodyPr/>
          <a:lstStyle/>
          <a:p>
            <a:endParaRPr lang="ru-RU" dirty="0"/>
          </a:p>
        </p:txBody>
      </p:sp>
      <p:sp>
        <p:nvSpPr>
          <p:cNvPr id="3" name="Объект 2"/>
          <p:cNvSpPr>
            <a:spLocks noGrp="1"/>
          </p:cNvSpPr>
          <p:nvPr>
            <p:ph idx="1"/>
          </p:nvPr>
        </p:nvSpPr>
        <p:spPr>
          <a:xfrm>
            <a:off x="502920" y="530352"/>
            <a:ext cx="8183880" cy="5418928"/>
          </a:xfrm>
        </p:spPr>
        <p:txBody>
          <a:bodyPr>
            <a:normAutofit/>
          </a:bodyPr>
          <a:lstStyle/>
          <a:p>
            <a:pPr algn="just"/>
            <a:r>
              <a:rPr lang="ru-RU" b="1" dirty="0">
                <a:latin typeface="Open Sans"/>
              </a:rPr>
              <a:t>Асбест</a:t>
            </a:r>
            <a:r>
              <a:rPr lang="ru-RU" dirty="0">
                <a:latin typeface="Open Sans"/>
              </a:rPr>
              <a:t> (ГОСТ 12871—67)—минерал волокнистого строения. Его волокна очень тонки, эластичны и прочны, их можно скручивать и ткать так же, как растительные волокна. </a:t>
            </a:r>
            <a:r>
              <a:rPr lang="ru-RU" dirty="0" smtClean="0">
                <a:latin typeface="Open Sans"/>
              </a:rPr>
              <a:t>он </a:t>
            </a:r>
            <a:r>
              <a:rPr lang="ru-RU" dirty="0" err="1">
                <a:latin typeface="Open Sans"/>
              </a:rPr>
              <a:t>малотеплопроводен</a:t>
            </a:r>
            <a:r>
              <a:rPr lang="ru-RU" dirty="0">
                <a:latin typeface="Open Sans"/>
              </a:rPr>
              <a:t> и </a:t>
            </a:r>
            <a:r>
              <a:rPr lang="ru-RU" dirty="0" smtClean="0">
                <a:latin typeface="Open Sans"/>
              </a:rPr>
              <a:t>огнестоек </a:t>
            </a:r>
            <a:r>
              <a:rPr lang="ru-RU" dirty="0">
                <a:latin typeface="Open Sans"/>
              </a:rPr>
              <a:t>Важное свойство асбеста — способность распушаться в жидкой среде, образуя сетчатую структуру. Добавка асбеста повышает вязкость клеевого состава и теплостойкость соединения</a:t>
            </a:r>
            <a:r>
              <a:rPr lang="ru-RU" dirty="0" smtClean="0">
                <a:latin typeface="Open Sans"/>
              </a:rPr>
              <a:t>..</a:t>
            </a:r>
            <a:endParaRPr lang="ru-RU" dirty="0">
              <a:latin typeface="Open Sans"/>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4970028"/>
            <a:ext cx="4464496" cy="188797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4963132"/>
            <a:ext cx="3528392" cy="1871472"/>
          </a:xfrm>
          <a:prstGeom prst="rect">
            <a:avLst/>
          </a:prstGeom>
        </p:spPr>
      </p:pic>
    </p:spTree>
    <p:extLst>
      <p:ext uri="{BB962C8B-B14F-4D97-AF65-F5344CB8AC3E}">
        <p14:creationId xmlns:p14="http://schemas.microsoft.com/office/powerpoint/2010/main" val="1694655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157192"/>
            <a:ext cx="8183880" cy="877848"/>
          </a:xfrm>
        </p:spPr>
        <p:txBody>
          <a:bodyPr>
            <a:normAutofit/>
          </a:bodyPr>
          <a:lstStyle/>
          <a:p>
            <a:pPr algn="ctr"/>
            <a:r>
              <a:rPr lang="ru-RU" sz="2800" b="0" dirty="0">
                <a:solidFill>
                  <a:schemeClr val="tx1"/>
                </a:solidFill>
                <a:effectLst/>
                <a:latin typeface="Open Sans"/>
              </a:rPr>
              <a:t>ц</a:t>
            </a:r>
            <a:r>
              <a:rPr lang="ru-RU" sz="2800" b="0" dirty="0" smtClean="0">
                <a:solidFill>
                  <a:schemeClr val="tx1"/>
                </a:solidFill>
                <a:effectLst/>
                <a:latin typeface="Open Sans"/>
              </a:rPr>
              <a:t>емент</a:t>
            </a:r>
            <a:endParaRPr lang="ru-RU" sz="2800" b="0" dirty="0">
              <a:solidFill>
                <a:schemeClr val="tx1"/>
              </a:solidFill>
              <a:effectLst/>
              <a:latin typeface="Open Sans"/>
            </a:endParaRPr>
          </a:p>
        </p:txBody>
      </p:sp>
      <p:sp>
        <p:nvSpPr>
          <p:cNvPr id="3" name="Объект 2"/>
          <p:cNvSpPr>
            <a:spLocks noGrp="1"/>
          </p:cNvSpPr>
          <p:nvPr>
            <p:ph idx="1"/>
          </p:nvPr>
        </p:nvSpPr>
        <p:spPr/>
        <p:txBody>
          <a:bodyPr>
            <a:normAutofit/>
          </a:bodyPr>
          <a:lstStyle/>
          <a:p>
            <a:r>
              <a:rPr lang="ru-RU" dirty="0">
                <a:latin typeface="Open Sans"/>
              </a:rPr>
              <a:t>К </a:t>
            </a:r>
            <a:r>
              <a:rPr lang="ru-RU" b="1" dirty="0" err="1">
                <a:latin typeface="Open Sans"/>
              </a:rPr>
              <a:t>щелочестойким</a:t>
            </a:r>
            <a:r>
              <a:rPr lang="ru-RU" b="1" dirty="0">
                <a:latin typeface="Open Sans"/>
              </a:rPr>
              <a:t> </a:t>
            </a:r>
            <a:r>
              <a:rPr lang="ru-RU" dirty="0">
                <a:latin typeface="Open Sans"/>
              </a:rPr>
              <a:t>наполнителям относятся ранее рассмотренные плотные известняки, доломиты, а </a:t>
            </a:r>
            <a:r>
              <a:rPr lang="ru-RU" dirty="0" smtClean="0">
                <a:latin typeface="Open Sans"/>
              </a:rPr>
              <a:t>также </a:t>
            </a:r>
            <a:r>
              <a:rPr lang="ru-RU" dirty="0">
                <a:latin typeface="Open Sans"/>
              </a:rPr>
              <a:t>мел, цемент, </a:t>
            </a:r>
            <a:r>
              <a:rPr lang="ru-RU" dirty="0" smtClean="0">
                <a:latin typeface="Open Sans"/>
              </a:rPr>
              <a:t>тальк</a:t>
            </a:r>
          </a:p>
          <a:p>
            <a:endParaRPr lang="ru-RU" dirty="0">
              <a:latin typeface="Open Sans"/>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2132856"/>
            <a:ext cx="5256584" cy="3312367"/>
          </a:xfrm>
          <a:prstGeom prst="rect">
            <a:avLst/>
          </a:prstGeom>
        </p:spPr>
      </p:pic>
    </p:spTree>
    <p:extLst>
      <p:ext uri="{BB962C8B-B14F-4D97-AF65-F5344CB8AC3E}">
        <p14:creationId xmlns:p14="http://schemas.microsoft.com/office/powerpoint/2010/main" val="3192551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lvl="0">
              <a:buClr>
                <a:srgbClr val="F07F09"/>
              </a:buClr>
            </a:pPr>
            <a:endParaRPr lang="ru-RU" dirty="0" smtClean="0">
              <a:solidFill>
                <a:srgbClr val="444444"/>
              </a:solidFill>
              <a:latin typeface="Open Sans"/>
            </a:endParaRPr>
          </a:p>
          <a:p>
            <a:pPr lvl="0">
              <a:buClr>
                <a:srgbClr val="F07F09"/>
              </a:buClr>
            </a:pPr>
            <a:r>
              <a:rPr lang="ru-RU" dirty="0" smtClean="0">
                <a:latin typeface="Open Sans"/>
              </a:rPr>
              <a:t>Известняковые </a:t>
            </a:r>
            <a:r>
              <a:rPr lang="ru-RU" dirty="0">
                <a:latin typeface="Open Sans"/>
              </a:rPr>
              <a:t>и доломитовые мука и пыль обладают высокой </a:t>
            </a:r>
            <a:r>
              <a:rPr lang="ru-RU" dirty="0" err="1">
                <a:latin typeface="Open Sans"/>
              </a:rPr>
              <a:t>щелочестойкостью</a:t>
            </a:r>
            <a:r>
              <a:rPr lang="ru-RU" dirty="0">
                <a:latin typeface="Open Sans"/>
              </a:rPr>
              <a:t>. Доломит обладает несколько худшим сцеплением с полимерными вяжущими материалами, чем известняк.</a:t>
            </a:r>
          </a:p>
          <a:p>
            <a:endParaRPr lang="ru-RU" dirty="0"/>
          </a:p>
        </p:txBody>
      </p:sp>
    </p:spTree>
    <p:extLst>
      <p:ext uri="{BB962C8B-B14F-4D97-AF65-F5344CB8AC3E}">
        <p14:creationId xmlns:p14="http://schemas.microsoft.com/office/powerpoint/2010/main" val="2632262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229200"/>
            <a:ext cx="8183880" cy="1224136"/>
          </a:xfrm>
        </p:spPr>
        <p:txBody>
          <a:bodyPr/>
          <a:lstStyle/>
          <a:p>
            <a:endParaRPr lang="ru-RU" dirty="0"/>
          </a:p>
        </p:txBody>
      </p:sp>
      <p:sp>
        <p:nvSpPr>
          <p:cNvPr id="3" name="Объект 2"/>
          <p:cNvSpPr>
            <a:spLocks noGrp="1"/>
          </p:cNvSpPr>
          <p:nvPr>
            <p:ph idx="1"/>
          </p:nvPr>
        </p:nvSpPr>
        <p:spPr>
          <a:xfrm>
            <a:off x="502920" y="530352"/>
            <a:ext cx="8183880" cy="5274912"/>
          </a:xfrm>
        </p:spPr>
        <p:txBody>
          <a:bodyPr>
            <a:normAutofit/>
          </a:bodyPr>
          <a:lstStyle/>
          <a:p>
            <a:r>
              <a:rPr lang="ru-RU" b="1" dirty="0">
                <a:latin typeface="Open Sans"/>
              </a:rPr>
              <a:t>Мел</a:t>
            </a:r>
            <a:r>
              <a:rPr lang="ru-RU" dirty="0">
                <a:latin typeface="Open Sans"/>
              </a:rPr>
              <a:t> — осадочная горная порода белого цвета. </a:t>
            </a:r>
            <a:r>
              <a:rPr lang="ru-RU" dirty="0" smtClean="0">
                <a:latin typeface="Open Sans"/>
              </a:rPr>
              <a:t>Выпускаемый </a:t>
            </a:r>
            <a:r>
              <a:rPr lang="ru-RU" dirty="0">
                <a:latin typeface="Open Sans"/>
              </a:rPr>
              <a:t>промышленностью мел молотый (ГОСТ 17498—72)—тонкий порошок. В штукатурных работах мел применяют в качестве </a:t>
            </a:r>
            <a:r>
              <a:rPr lang="ru-RU" dirty="0" err="1">
                <a:latin typeface="Open Sans"/>
              </a:rPr>
              <a:t>разбелителя</a:t>
            </a:r>
            <a:r>
              <a:rPr lang="ru-RU" dirty="0">
                <a:latin typeface="Open Sans"/>
              </a:rPr>
              <a:t> для цветных растворов</a:t>
            </a:r>
            <a:r>
              <a:rPr lang="ru-RU" dirty="0" smtClean="0">
                <a:latin typeface="Open Sans"/>
              </a:rPr>
              <a:t>.</a:t>
            </a:r>
          </a:p>
          <a:p>
            <a:endParaRPr lang="ru-RU" dirty="0">
              <a:solidFill>
                <a:srgbClr val="444444"/>
              </a:solidFill>
              <a:latin typeface="Nunito"/>
            </a:endParaRPr>
          </a:p>
          <a:p>
            <a:endParaRPr lang="ru-RU" dirty="0" smtClean="0">
              <a:solidFill>
                <a:srgbClr val="444444"/>
              </a:solidFill>
              <a:latin typeface="Nunito"/>
            </a:endParaRPr>
          </a:p>
          <a:p>
            <a:endParaRPr lang="ru-RU" dirty="0">
              <a:solidFill>
                <a:srgbClr val="444444"/>
              </a:solidFill>
              <a:latin typeface="Nunito"/>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924944"/>
            <a:ext cx="504056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05498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lvl="0">
              <a:buClr>
                <a:srgbClr val="F07F09"/>
              </a:buClr>
            </a:pPr>
            <a:r>
              <a:rPr lang="ru-RU" b="1" dirty="0">
                <a:latin typeface="Open Sans"/>
              </a:rPr>
              <a:t>Тальк</a:t>
            </a:r>
            <a:r>
              <a:rPr lang="ru-RU" dirty="0">
                <a:latin typeface="Open Sans"/>
              </a:rPr>
              <a:t> — минерал. </a:t>
            </a:r>
            <a:endParaRPr lang="ru-RU" dirty="0" smtClean="0">
              <a:latin typeface="Open Sans"/>
            </a:endParaRPr>
          </a:p>
          <a:p>
            <a:pPr lvl="0">
              <a:buClr>
                <a:srgbClr val="F07F09"/>
              </a:buClr>
            </a:pPr>
            <a:endParaRPr lang="ru-RU" dirty="0">
              <a:latin typeface="Open Sans"/>
            </a:endParaRPr>
          </a:p>
          <a:p>
            <a:pPr lvl="0">
              <a:buClr>
                <a:srgbClr val="F07F09"/>
              </a:buClr>
            </a:pPr>
            <a:endParaRPr lang="ru-RU" dirty="0" smtClean="0">
              <a:latin typeface="Nunito"/>
            </a:endParaRPr>
          </a:p>
          <a:p>
            <a:pPr lvl="0">
              <a:buClr>
                <a:srgbClr val="F07F09"/>
              </a:buClr>
            </a:pPr>
            <a:endParaRPr lang="ru-RU" dirty="0">
              <a:latin typeface="Nunito"/>
            </a:endParaRPr>
          </a:p>
          <a:p>
            <a:pPr lvl="0">
              <a:buClr>
                <a:srgbClr val="F07F09"/>
              </a:buClr>
            </a:pPr>
            <a:r>
              <a:rPr lang="ru-RU" b="1" dirty="0" smtClean="0">
                <a:latin typeface="Open Sans"/>
              </a:rPr>
              <a:t>Тальк </a:t>
            </a:r>
            <a:r>
              <a:rPr lang="ru-RU" b="1" dirty="0">
                <a:latin typeface="Open Sans"/>
              </a:rPr>
              <a:t>молотый </a:t>
            </a:r>
            <a:r>
              <a:rPr lang="ru-RU" dirty="0">
                <a:latin typeface="Open Sans"/>
              </a:rPr>
              <a:t>— жирный на ощупь, желтоватый, реже зеленоватый тонкий порошок.</a:t>
            </a:r>
          </a:p>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861048"/>
            <a:ext cx="4103687"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486" y="620688"/>
            <a:ext cx="3119859" cy="1815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683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Объект 2"/>
          <p:cNvSpPr>
            <a:spLocks noGrp="1"/>
          </p:cNvSpPr>
          <p:nvPr>
            <p:ph idx="1"/>
          </p:nvPr>
        </p:nvSpPr>
        <p:spPr/>
        <p:txBody>
          <a:bodyPr/>
          <a:lstStyle/>
          <a:p>
            <a:pPr marL="0" indent="0" algn="ctr">
              <a:buNone/>
            </a:pPr>
            <a:r>
              <a:rPr lang="ru-RU" dirty="0" smtClean="0">
                <a:latin typeface="Open Sans"/>
              </a:rPr>
              <a:t> </a:t>
            </a:r>
            <a:r>
              <a:rPr lang="ru-RU" b="1" dirty="0" smtClean="0">
                <a:latin typeface="Open Sans"/>
              </a:rPr>
              <a:t>Роль </a:t>
            </a:r>
            <a:r>
              <a:rPr lang="ru-RU" b="1" dirty="0">
                <a:latin typeface="Open Sans"/>
              </a:rPr>
              <a:t>заполнителей в растворах и </a:t>
            </a:r>
            <a:r>
              <a:rPr lang="ru-RU" b="1" dirty="0" smtClean="0">
                <a:latin typeface="Open Sans"/>
              </a:rPr>
              <a:t>бетонах:</a:t>
            </a:r>
          </a:p>
          <a:p>
            <a:pPr marL="0" indent="0" algn="just">
              <a:buNone/>
            </a:pPr>
            <a:r>
              <a:rPr lang="ru-RU" dirty="0" smtClean="0">
                <a:latin typeface="Open Sans"/>
              </a:rPr>
              <a:t>Заполнители </a:t>
            </a:r>
            <a:r>
              <a:rPr lang="ru-RU" dirty="0">
                <a:latin typeface="Open Sans"/>
              </a:rPr>
              <a:t>(песок, гравий и щебень) образуют в бетоне и растворе жесткий скелет и уменьшают усадку при твердении цементного камня. Заполнители должны обладать определенными свойствами и удовлетворять требованиям действующих государственных стандартов</a:t>
            </a:r>
            <a:r>
              <a:rPr lang="ru-RU" dirty="0" smtClean="0">
                <a:latin typeface="Open Sans"/>
              </a:rPr>
              <a:t>.</a:t>
            </a:r>
          </a:p>
          <a:p>
            <a:pPr marL="0" indent="0" algn="just">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1" y="3779304"/>
            <a:ext cx="3620889" cy="1656184"/>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149080"/>
            <a:ext cx="3528392" cy="2204864"/>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4410732"/>
            <a:ext cx="2664296" cy="1988840"/>
          </a:xfrm>
          <a:prstGeom prst="rect">
            <a:avLst/>
          </a:prstGeom>
        </p:spPr>
      </p:pic>
    </p:spTree>
    <p:extLst>
      <p:ext uri="{BB962C8B-B14F-4D97-AF65-F5344CB8AC3E}">
        <p14:creationId xmlns:p14="http://schemas.microsoft.com/office/powerpoint/2010/main" val="2578678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ru-RU" dirty="0">
                <a:latin typeface="Nunito"/>
              </a:rPr>
              <a:t>К </a:t>
            </a:r>
            <a:r>
              <a:rPr lang="ru-RU" b="1" dirty="0">
                <a:latin typeface="Nunito"/>
              </a:rPr>
              <a:t>универсально стойким </a:t>
            </a:r>
            <a:r>
              <a:rPr lang="ru-RU" dirty="0">
                <a:latin typeface="Nunito"/>
              </a:rPr>
              <a:t>наполнителям относятся </a:t>
            </a:r>
            <a:r>
              <a:rPr lang="ru-RU" dirty="0" smtClean="0">
                <a:latin typeface="Nunito"/>
              </a:rPr>
              <a:t>графит</a:t>
            </a:r>
            <a:r>
              <a:rPr lang="ru-RU" dirty="0">
                <a:latin typeface="Nunito"/>
              </a:rPr>
              <a:t>, кокс и сажа. Все эти материалы хорошо соединяются с полимерными вяжущими, а сажа в композициях с каучуками обладает свойствами усилителя, В штукатурных работах их применяют в качестве черных пигментов в декоративных </a:t>
            </a:r>
            <a:r>
              <a:rPr lang="ru-RU" dirty="0" smtClean="0">
                <a:latin typeface="Nunito"/>
              </a:rPr>
              <a:t>растворах.</a:t>
            </a:r>
            <a:endParaRPr lang="ru-RU" dirty="0"/>
          </a:p>
        </p:txBody>
      </p:sp>
    </p:spTree>
    <p:extLst>
      <p:ext uri="{BB962C8B-B14F-4D97-AF65-F5344CB8AC3E}">
        <p14:creationId xmlns:p14="http://schemas.microsoft.com/office/powerpoint/2010/main" val="3717964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algn="just"/>
            <a:r>
              <a:rPr lang="ru-RU" b="1" dirty="0" smtClean="0">
                <a:latin typeface="Open Sans"/>
              </a:rPr>
              <a:t>Графит</a:t>
            </a:r>
            <a:r>
              <a:rPr lang="ru-RU" dirty="0" smtClean="0">
                <a:latin typeface="Open Sans"/>
              </a:rPr>
              <a:t> — </a:t>
            </a:r>
            <a:r>
              <a:rPr lang="ru-RU" dirty="0">
                <a:latin typeface="Open Sans"/>
              </a:rPr>
              <a:t>природный минерал </a:t>
            </a:r>
            <a:r>
              <a:rPr lang="ru-RU" dirty="0" err="1">
                <a:latin typeface="Open Sans"/>
              </a:rPr>
              <a:t>сероваточерного</a:t>
            </a:r>
            <a:r>
              <a:rPr lang="ru-RU" dirty="0">
                <a:latin typeface="Open Sans"/>
              </a:rPr>
              <a:t> цвета с металлическим </a:t>
            </a:r>
            <a:r>
              <a:rPr lang="ru-RU" dirty="0" smtClean="0">
                <a:latin typeface="Open Sans"/>
              </a:rPr>
              <a:t>блеском. </a:t>
            </a:r>
            <a:r>
              <a:rPr lang="ru-RU" dirty="0">
                <a:latin typeface="Open Sans"/>
              </a:rPr>
              <a:t>В качестве наполнителя используется молотый графит — графитовая мука. По сравнению с коксом и сажей графит дает менее прочные мастики, но химически очень </a:t>
            </a:r>
            <a:r>
              <a:rPr lang="ru-RU" dirty="0" smtClean="0">
                <a:latin typeface="Open Sans"/>
              </a:rPr>
              <a:t>стойкие. </a:t>
            </a:r>
            <a:endParaRPr lang="ru-RU" dirty="0">
              <a:latin typeface="Open Sans"/>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3645024"/>
            <a:ext cx="4311401" cy="288032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0665" y="3356992"/>
            <a:ext cx="4057799" cy="3353792"/>
          </a:xfrm>
          <a:prstGeom prst="rect">
            <a:avLst/>
          </a:prstGeom>
        </p:spPr>
      </p:pic>
    </p:spTree>
    <p:extLst>
      <p:ext uri="{BB962C8B-B14F-4D97-AF65-F5344CB8AC3E}">
        <p14:creationId xmlns:p14="http://schemas.microsoft.com/office/powerpoint/2010/main" val="1945037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ru-RU" b="1" dirty="0">
                <a:latin typeface="Open Sans"/>
              </a:rPr>
              <a:t>Кокс</a:t>
            </a:r>
            <a:r>
              <a:rPr lang="ru-RU" dirty="0">
                <a:latin typeface="Open Sans"/>
              </a:rPr>
              <a:t> — продукт обжига каменного угля в коксовых печах на коксохимических заводах. Основное его назначение— топливо для доменных печей. </a:t>
            </a:r>
            <a:r>
              <a:rPr lang="ru-RU" dirty="0" smtClean="0">
                <a:latin typeface="Open Sans"/>
              </a:rPr>
              <a:t>Наличие </a:t>
            </a:r>
            <a:r>
              <a:rPr lang="ru-RU" dirty="0">
                <a:latin typeface="Open Sans"/>
              </a:rPr>
              <a:t>пор обеспечивает его хорошее сцепление с полимерными вяжущими материалами.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212976"/>
            <a:ext cx="8208912" cy="3456384"/>
          </a:xfrm>
          <a:prstGeom prst="rect">
            <a:avLst/>
          </a:prstGeom>
        </p:spPr>
      </p:pic>
    </p:spTree>
    <p:extLst>
      <p:ext uri="{BB962C8B-B14F-4D97-AF65-F5344CB8AC3E}">
        <p14:creationId xmlns:p14="http://schemas.microsoft.com/office/powerpoint/2010/main" val="1412727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a:bodyPr>
          <a:lstStyle/>
          <a:p>
            <a:pPr algn="just"/>
            <a:r>
              <a:rPr lang="ru-RU" b="1" dirty="0">
                <a:latin typeface="Open Sans"/>
              </a:rPr>
              <a:t>Сажа</a:t>
            </a:r>
            <a:r>
              <a:rPr lang="ru-RU" dirty="0">
                <a:latin typeface="Open Sans"/>
              </a:rPr>
              <a:t> — продукт сжигания нефтяных и каменноугольных масел при ограниченном Доступе воздуха или термической переработке без доступа воздуха. Промышленность выпускает более десяти различных видов сажи</a:t>
            </a:r>
            <a:r>
              <a:rPr lang="ru-RU" dirty="0" smtClean="0">
                <a:latin typeface="Open Sans"/>
              </a:rPr>
              <a:t>.. </a:t>
            </a:r>
            <a:r>
              <a:rPr lang="ru-RU" dirty="0">
                <a:latin typeface="Open Sans"/>
              </a:rPr>
              <a:t>В клеевых композициях сажу применяют в смеси с более </a:t>
            </a:r>
            <a:r>
              <a:rPr lang="ru-RU" dirty="0" smtClean="0">
                <a:latin typeface="Open Sans"/>
              </a:rPr>
              <a:t>крупным наполнителем</a:t>
            </a:r>
            <a:endParaRPr lang="ru-RU" dirty="0">
              <a:latin typeface="Open Sans"/>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4077072"/>
            <a:ext cx="5102696" cy="2780928"/>
          </a:xfrm>
          <a:prstGeom prst="rect">
            <a:avLst/>
          </a:prstGeom>
        </p:spPr>
      </p:pic>
    </p:spTree>
    <p:extLst>
      <p:ext uri="{BB962C8B-B14F-4D97-AF65-F5344CB8AC3E}">
        <p14:creationId xmlns:p14="http://schemas.microsoft.com/office/powerpoint/2010/main" val="3269311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397848"/>
          </a:xfrm>
        </p:spPr>
        <p:txBody>
          <a:bodyPr/>
          <a:lstStyle/>
          <a:p>
            <a:endParaRPr lang="ru-RU" dirty="0"/>
          </a:p>
        </p:txBody>
      </p:sp>
      <p:sp>
        <p:nvSpPr>
          <p:cNvPr id="3" name="Объект 2"/>
          <p:cNvSpPr>
            <a:spLocks noGrp="1"/>
          </p:cNvSpPr>
          <p:nvPr>
            <p:ph idx="1"/>
          </p:nvPr>
        </p:nvSpPr>
        <p:spPr/>
        <p:txBody>
          <a:bodyPr>
            <a:noAutofit/>
          </a:bodyPr>
          <a:lstStyle/>
          <a:p>
            <a:r>
              <a:rPr lang="ru-RU" dirty="0">
                <a:latin typeface="Open Sans"/>
              </a:rPr>
              <a:t>Кроме перечисленных наполнителей, в тех случаях, когда требуется получить цветной клеевой состав, применяют минеральные пигменты — охру, сурик, ультрамарин. Порошки пигментов должны быть химически стойкими к составляющим клея или мастики. Все наполнители, используемые для приготовления клеевых составов, не должны содержать влаги. Поэтому хранить их надо в условиях, исключающих возможность увлажнения, и в случае необходимости перед употреблением высушивать.</a:t>
            </a:r>
          </a:p>
        </p:txBody>
      </p:sp>
    </p:spTree>
    <p:extLst>
      <p:ext uri="{BB962C8B-B14F-4D97-AF65-F5344CB8AC3E}">
        <p14:creationId xmlns:p14="http://schemas.microsoft.com/office/powerpoint/2010/main" val="4988196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23528" y="476672"/>
            <a:ext cx="8317552" cy="4187952"/>
          </a:xfrm>
        </p:spPr>
        <p:txBody>
          <a:bodyPr/>
          <a:lstStyle/>
          <a:p>
            <a:pPr algn="just"/>
            <a:endParaRPr lang="ru-RU" dirty="0" smtClean="0">
              <a:solidFill>
                <a:srgbClr val="333333"/>
              </a:solidFill>
              <a:latin typeface="Open Sans"/>
            </a:endParaRPr>
          </a:p>
          <a:p>
            <a:pPr algn="just"/>
            <a:r>
              <a:rPr lang="ru-RU" b="1" dirty="0" smtClean="0">
                <a:latin typeface="Open Sans"/>
              </a:rPr>
              <a:t>Шпатлевка</a:t>
            </a:r>
            <a:r>
              <a:rPr lang="ru-RU" dirty="0" smtClean="0">
                <a:latin typeface="Open Sans"/>
              </a:rPr>
              <a:t> - пластичный </a:t>
            </a:r>
            <a:r>
              <a:rPr lang="ru-RU" dirty="0">
                <a:latin typeface="Open Sans"/>
              </a:rPr>
              <a:t>строительный материал, состоящий из наполнителя и вяжущего состава. Она применяется для заделки </a:t>
            </a:r>
            <a:r>
              <a:rPr lang="ru-RU" dirty="0" smtClean="0">
                <a:latin typeface="Open Sans"/>
              </a:rPr>
              <a:t>трещин и выравнивания различных поверхностей перед</a:t>
            </a:r>
            <a:r>
              <a:rPr lang="ru-RU" dirty="0">
                <a:latin typeface="Open Sans"/>
              </a:rPr>
              <a:t> окончательной отделкой декоративными покрытиями</a:t>
            </a:r>
            <a:r>
              <a:rPr lang="ru-RU" dirty="0">
                <a:latin typeface="Arial"/>
              </a:rPr>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3573016"/>
            <a:ext cx="6228184" cy="3068960"/>
          </a:xfrm>
          <a:prstGeom prst="rect">
            <a:avLst/>
          </a:prstGeom>
        </p:spPr>
      </p:pic>
    </p:spTree>
    <p:extLst>
      <p:ext uri="{BB962C8B-B14F-4D97-AF65-F5344CB8AC3E}">
        <p14:creationId xmlns:p14="http://schemas.microsoft.com/office/powerpoint/2010/main" val="2382238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algn="just"/>
            <a:r>
              <a:rPr lang="ru-RU" dirty="0">
                <a:latin typeface="Open Sans"/>
              </a:rPr>
              <a:t>В состав</a:t>
            </a:r>
            <a:r>
              <a:rPr lang="ru-RU" b="1" dirty="0">
                <a:latin typeface="Open Sans"/>
              </a:rPr>
              <a:t> </a:t>
            </a:r>
            <a:r>
              <a:rPr lang="ru-RU" b="1" dirty="0" smtClean="0">
                <a:latin typeface="Open Sans"/>
              </a:rPr>
              <a:t>шпатлевки</a:t>
            </a:r>
            <a:r>
              <a:rPr lang="ru-RU" dirty="0">
                <a:latin typeface="Open Sans"/>
              </a:rPr>
              <a:t> также входят регуляторы схватывания и твердения и пластификаторы, с помощью которых изготовители добиваются нужных свойств. Наполнителем может быть строительный гипс, цемент или органоминеральные </a:t>
            </a:r>
            <a:r>
              <a:rPr lang="ru-RU" dirty="0" smtClean="0">
                <a:latin typeface="Open Sans"/>
              </a:rPr>
              <a:t>составляющие. </a:t>
            </a:r>
            <a:endParaRPr lang="ru-RU" dirty="0">
              <a:latin typeface="Open Sans"/>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789040"/>
            <a:ext cx="4032448" cy="273630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2421632"/>
            <a:ext cx="3429000" cy="4437112"/>
          </a:xfrm>
          <a:prstGeom prst="rect">
            <a:avLst/>
          </a:prstGeom>
        </p:spPr>
      </p:pic>
    </p:spTree>
    <p:extLst>
      <p:ext uri="{BB962C8B-B14F-4D97-AF65-F5344CB8AC3E}">
        <p14:creationId xmlns:p14="http://schemas.microsoft.com/office/powerpoint/2010/main" val="25642747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502920" y="530352"/>
            <a:ext cx="8183880" cy="5562944"/>
          </a:xfrm>
        </p:spPr>
        <p:txBody>
          <a:bodyPr>
            <a:normAutofit/>
          </a:bodyPr>
          <a:lstStyle/>
          <a:p>
            <a:pPr algn="just"/>
            <a:r>
              <a:rPr lang="ru-RU" b="1" dirty="0" smtClean="0">
                <a:latin typeface="Open Sans"/>
              </a:rPr>
              <a:t>Гипсовые</a:t>
            </a:r>
            <a:r>
              <a:rPr lang="ru-RU" dirty="0" smtClean="0">
                <a:latin typeface="Open Sans"/>
              </a:rPr>
              <a:t> </a:t>
            </a:r>
            <a:r>
              <a:rPr lang="ru-RU" dirty="0">
                <a:latin typeface="Open Sans"/>
              </a:rPr>
              <a:t>составы за их белый цвет и относительную легкость называют </a:t>
            </a:r>
            <a:r>
              <a:rPr lang="ru-RU" b="1" dirty="0">
                <a:latin typeface="Open Sans"/>
              </a:rPr>
              <a:t>воздушными</a:t>
            </a:r>
            <a:r>
              <a:rPr lang="ru-RU" dirty="0">
                <a:latin typeface="Open Sans"/>
              </a:rPr>
              <a:t>. В настоящее время они – самые распространенные из шпатлевок. Эти смеси очень пластичны, долговечны, быстро схватываются и удобны в работе. </a:t>
            </a:r>
            <a:r>
              <a:rPr lang="ru-RU" b="1" dirty="0">
                <a:latin typeface="Open Sans"/>
              </a:rPr>
              <a:t>Существенным недостатком </a:t>
            </a:r>
            <a:r>
              <a:rPr lang="ru-RU" dirty="0">
                <a:latin typeface="Open Sans"/>
              </a:rPr>
              <a:t>воздушных составов является то, что гипс способен поглощать влагу и растрескиваться, поэтому их используют только в сухих помещениях</a:t>
            </a:r>
            <a:r>
              <a:rPr lang="ru-RU" dirty="0" smtClean="0">
                <a:latin typeface="Open Sans"/>
              </a:rPr>
              <a:t>.</a:t>
            </a:r>
          </a:p>
          <a:p>
            <a:pPr algn="just"/>
            <a:endParaRPr lang="ru-RU" dirty="0">
              <a:latin typeface="Open Sans"/>
            </a:endParaRPr>
          </a:p>
        </p:txBody>
      </p:sp>
    </p:spTree>
    <p:extLst>
      <p:ext uri="{BB962C8B-B14F-4D97-AF65-F5344CB8AC3E}">
        <p14:creationId xmlns:p14="http://schemas.microsoft.com/office/powerpoint/2010/main" val="41048448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Autofit/>
          </a:bodyPr>
          <a:lstStyle/>
          <a:p>
            <a:pPr lvl="0" algn="just">
              <a:buClr>
                <a:srgbClr val="F07F09"/>
              </a:buClr>
            </a:pPr>
            <a:r>
              <a:rPr lang="ru-RU" dirty="0" smtClean="0">
                <a:solidFill>
                  <a:srgbClr val="000000"/>
                </a:solidFill>
                <a:latin typeface="Open Sans"/>
              </a:rPr>
              <a:t>Гипсовый состав имеет </a:t>
            </a:r>
            <a:r>
              <a:rPr lang="ru-RU" dirty="0">
                <a:solidFill>
                  <a:srgbClr val="000000"/>
                </a:solidFill>
                <a:latin typeface="Open Sans"/>
              </a:rPr>
              <a:t>более высокие показатели пластичности, состоит из мелкофракционных наполнителей белого цвета либо с оттенком розового. </a:t>
            </a:r>
            <a:r>
              <a:rPr lang="ru-RU" dirty="0" smtClean="0">
                <a:solidFill>
                  <a:srgbClr val="000000"/>
                </a:solidFill>
                <a:latin typeface="Open Sans"/>
              </a:rPr>
              <a:t>Он прост </a:t>
            </a:r>
            <a:r>
              <a:rPr lang="ru-RU" dirty="0">
                <a:solidFill>
                  <a:srgbClr val="000000"/>
                </a:solidFill>
                <a:latin typeface="Open Sans"/>
              </a:rPr>
              <a:t>в применении и характеризуется быстрым высыханием и отсутствием запаха. </a:t>
            </a:r>
            <a:r>
              <a:rPr lang="ru-RU" dirty="0" smtClean="0">
                <a:solidFill>
                  <a:srgbClr val="000000"/>
                </a:solidFill>
                <a:latin typeface="Open Sans"/>
              </a:rPr>
              <a:t>Смесь огнеупорна</a:t>
            </a:r>
            <a:r>
              <a:rPr lang="ru-RU" dirty="0">
                <a:solidFill>
                  <a:srgbClr val="000000"/>
                </a:solidFill>
                <a:latin typeface="Open Sans"/>
              </a:rPr>
              <a:t>, но плохо переносит повышенную влажность. Состав даже после полного высыхания под воздействием влаги может набухать и отходить от поверхности. Гипсовая шпаклевочная смесь используется только в </a:t>
            </a:r>
            <a:r>
              <a:rPr lang="ru-RU" dirty="0" smtClean="0">
                <a:solidFill>
                  <a:srgbClr val="000000"/>
                </a:solidFill>
                <a:latin typeface="Open Sans"/>
              </a:rPr>
              <a:t>помещениях </a:t>
            </a:r>
            <a:r>
              <a:rPr lang="ru-RU" dirty="0">
                <a:solidFill>
                  <a:srgbClr val="000000"/>
                </a:solidFill>
                <a:latin typeface="Open Sans"/>
              </a:rPr>
              <a:t>с небольшой влажностью.</a:t>
            </a:r>
            <a:endParaRPr lang="ru-RU" dirty="0">
              <a:solidFill>
                <a:prstClr val="black"/>
              </a:solidFill>
              <a:latin typeface="Open Sans"/>
            </a:endParaRPr>
          </a:p>
        </p:txBody>
      </p:sp>
    </p:spTree>
    <p:extLst>
      <p:ext uri="{BB962C8B-B14F-4D97-AF65-F5344CB8AC3E}">
        <p14:creationId xmlns:p14="http://schemas.microsoft.com/office/powerpoint/2010/main" val="2482841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endParaRPr lang="ru-RU" b="1" dirty="0" smtClean="0">
              <a:latin typeface="Open Sans"/>
            </a:endParaRPr>
          </a:p>
          <a:p>
            <a:pPr algn="just"/>
            <a:r>
              <a:rPr lang="ru-RU" b="1" dirty="0" smtClean="0">
                <a:latin typeface="Open Sans"/>
              </a:rPr>
              <a:t>Цементные </a:t>
            </a:r>
            <a:r>
              <a:rPr lang="ru-RU" b="1" dirty="0">
                <a:latin typeface="Open Sans"/>
              </a:rPr>
              <a:t>смеси</a:t>
            </a:r>
            <a:r>
              <a:rPr lang="ru-RU" dirty="0">
                <a:latin typeface="Open Sans"/>
              </a:rPr>
              <a:t>, в отличие от предыдущих, влагостойки, поэтому сфера их применения гораздо шире. Их </a:t>
            </a:r>
            <a:r>
              <a:rPr lang="ru-RU" dirty="0" smtClean="0">
                <a:latin typeface="Open Sans"/>
              </a:rPr>
              <a:t>можно использовать</a:t>
            </a:r>
            <a:r>
              <a:rPr lang="ru-RU" dirty="0">
                <a:latin typeface="Open Sans"/>
              </a:rPr>
              <a:t> в комнатах с повышенной влажностью и при наружной отделке. Только шлифовку нужно проводить не позже чем через 1 - 2 дня после нанесения, иначе они застывают и не поддаются обработке.</a:t>
            </a:r>
          </a:p>
        </p:txBody>
      </p:sp>
    </p:spTree>
    <p:extLst>
      <p:ext uri="{BB962C8B-B14F-4D97-AF65-F5344CB8AC3E}">
        <p14:creationId xmlns:p14="http://schemas.microsoft.com/office/powerpoint/2010/main" val="1974347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23528" y="332656"/>
            <a:ext cx="8424936" cy="5544616"/>
          </a:xfrm>
        </p:spPr>
        <p:txBody>
          <a:bodyPr>
            <a:normAutofit fontScale="92500" lnSpcReduction="20000"/>
          </a:bodyPr>
          <a:lstStyle/>
          <a:p>
            <a:pPr marL="0" indent="0" algn="ctr">
              <a:buNone/>
            </a:pPr>
            <a:r>
              <a:rPr lang="ru-RU" sz="3000" b="1" dirty="0">
                <a:latin typeface="Open Sans"/>
              </a:rPr>
              <a:t>Оценивают качество заполнителей по следующим показателям</a:t>
            </a:r>
            <a:r>
              <a:rPr lang="ru-RU" sz="3000" b="1" dirty="0" smtClean="0">
                <a:latin typeface="Open Sans"/>
              </a:rPr>
              <a:t>:</a:t>
            </a:r>
          </a:p>
          <a:p>
            <a:pPr marL="0" indent="0" algn="ctr">
              <a:buNone/>
            </a:pPr>
            <a:endParaRPr lang="ru-RU" sz="3000" b="1" dirty="0">
              <a:latin typeface="Open Sans"/>
            </a:endParaRPr>
          </a:p>
          <a:p>
            <a:r>
              <a:rPr lang="ru-RU" sz="3000" dirty="0">
                <a:latin typeface="Open Sans"/>
              </a:rPr>
              <a:t>физико-механическим свойствам:</a:t>
            </a:r>
          </a:p>
          <a:p>
            <a:pPr>
              <a:buFont typeface="Arial"/>
              <a:buChar char="•"/>
            </a:pPr>
            <a:r>
              <a:rPr lang="ru-RU" sz="3000" dirty="0">
                <a:latin typeface="Open Sans"/>
              </a:rPr>
              <a:t>прочности,</a:t>
            </a:r>
          </a:p>
          <a:p>
            <a:pPr>
              <a:buFont typeface="Arial"/>
              <a:buChar char="•"/>
            </a:pPr>
            <a:r>
              <a:rPr lang="ru-RU" sz="3000" dirty="0">
                <a:latin typeface="Open Sans"/>
              </a:rPr>
              <a:t>морозостойкости,</a:t>
            </a:r>
          </a:p>
          <a:p>
            <a:pPr>
              <a:buFont typeface="Arial"/>
              <a:buChar char="•"/>
            </a:pPr>
            <a:r>
              <a:rPr lang="ru-RU" sz="3000" dirty="0">
                <a:latin typeface="Open Sans"/>
              </a:rPr>
              <a:t>сопротивляемости ударным воздействиям,</a:t>
            </a:r>
          </a:p>
          <a:p>
            <a:pPr>
              <a:buFont typeface="Arial"/>
              <a:buChar char="•"/>
            </a:pPr>
            <a:r>
              <a:rPr lang="ru-RU" sz="3000" dirty="0" err="1">
                <a:latin typeface="Open Sans"/>
              </a:rPr>
              <a:t>истираемости</a:t>
            </a:r>
            <a:r>
              <a:rPr lang="ru-RU" sz="3000" dirty="0">
                <a:latin typeface="Open Sans"/>
              </a:rPr>
              <a:t>,</a:t>
            </a:r>
          </a:p>
          <a:p>
            <a:pPr>
              <a:buFont typeface="Arial"/>
              <a:buChar char="•"/>
            </a:pPr>
            <a:r>
              <a:rPr lang="ru-RU" sz="3000" dirty="0">
                <a:latin typeface="Open Sans"/>
              </a:rPr>
              <a:t>плотности,</a:t>
            </a:r>
          </a:p>
          <a:p>
            <a:pPr>
              <a:buFont typeface="Arial"/>
              <a:buChar char="•"/>
            </a:pPr>
            <a:r>
              <a:rPr lang="ru-RU" sz="3000" dirty="0" err="1">
                <a:latin typeface="Open Sans"/>
              </a:rPr>
              <a:t>пустотности</a:t>
            </a:r>
            <a:r>
              <a:rPr lang="ru-RU" sz="3000" dirty="0">
                <a:latin typeface="Open Sans"/>
              </a:rPr>
              <a:t>,</a:t>
            </a:r>
          </a:p>
          <a:p>
            <a:pPr>
              <a:buFont typeface="Arial"/>
              <a:buChar char="•"/>
            </a:pPr>
            <a:r>
              <a:rPr lang="ru-RU" sz="3000" dirty="0" err="1">
                <a:latin typeface="Open Sans"/>
              </a:rPr>
              <a:t>водопоглощаемости</a:t>
            </a:r>
            <a:r>
              <a:rPr lang="ru-RU" sz="3000" dirty="0">
                <a:latin typeface="Open Sans"/>
              </a:rPr>
              <a:t>,</a:t>
            </a:r>
          </a:p>
          <a:p>
            <a:pPr>
              <a:buFont typeface="Arial"/>
              <a:buChar char="•"/>
            </a:pPr>
            <a:r>
              <a:rPr lang="ru-RU" sz="3000" dirty="0">
                <a:latin typeface="Open Sans"/>
              </a:rPr>
              <a:t>объемному весу в куске,</a:t>
            </a:r>
          </a:p>
          <a:p>
            <a:pPr>
              <a:buFont typeface="Arial"/>
              <a:buChar char="•"/>
            </a:pPr>
            <a:r>
              <a:rPr lang="ru-RU" sz="3000" dirty="0">
                <a:latin typeface="Open Sans"/>
              </a:rPr>
              <a:t>насыпному;</a:t>
            </a:r>
          </a:p>
          <a:p>
            <a:endParaRPr lang="ru-RU" dirty="0"/>
          </a:p>
        </p:txBody>
      </p:sp>
    </p:spTree>
    <p:extLst>
      <p:ext uri="{BB962C8B-B14F-4D97-AF65-F5344CB8AC3E}">
        <p14:creationId xmlns:p14="http://schemas.microsoft.com/office/powerpoint/2010/main" val="23946018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lnSpcReduction="10000"/>
          </a:bodyPr>
          <a:lstStyle/>
          <a:p>
            <a:r>
              <a:rPr lang="ru-RU" dirty="0">
                <a:solidFill>
                  <a:srgbClr val="000000"/>
                </a:solidFill>
                <a:latin typeface="Roboto"/>
              </a:rPr>
              <a:t>Это недорогая и прочная разновидность выравнивающего состава, для изготовления которого используют цемент, воду и песок. Такая шпатлевка влагоустойчива и хорошо переносит воздействие низких температур. Это оптимальный вариант для выравнивания в помещениях с повышенной влажностью и снаружи зданий. Они становятся более гладкими и прочными, но после высыхания могут растрескиваться.</a:t>
            </a:r>
            <a:endParaRPr lang="ru-RU" dirty="0"/>
          </a:p>
        </p:txBody>
      </p:sp>
    </p:spTree>
    <p:extLst>
      <p:ext uri="{BB962C8B-B14F-4D97-AF65-F5344CB8AC3E}">
        <p14:creationId xmlns:p14="http://schemas.microsoft.com/office/powerpoint/2010/main" val="17757518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983480"/>
            <a:ext cx="8003232" cy="1051560"/>
          </a:xfrm>
        </p:spPr>
        <p:txBody>
          <a:bodyPr>
            <a:normAutofit/>
          </a:bodyPr>
          <a:lstStyle/>
          <a:p>
            <a:endParaRPr lang="ru-RU" sz="2800" b="0" dirty="0">
              <a:solidFill>
                <a:schemeClr val="tx1"/>
              </a:solidFill>
              <a:effectLst/>
              <a:latin typeface="Open Sans"/>
            </a:endParaRPr>
          </a:p>
        </p:txBody>
      </p:sp>
      <p:sp>
        <p:nvSpPr>
          <p:cNvPr id="3" name="Объект 2"/>
          <p:cNvSpPr>
            <a:spLocks noGrp="1"/>
          </p:cNvSpPr>
          <p:nvPr>
            <p:ph idx="1"/>
          </p:nvPr>
        </p:nvSpPr>
        <p:spPr/>
        <p:txBody>
          <a:bodyPr>
            <a:normAutofit lnSpcReduction="10000"/>
          </a:bodyPr>
          <a:lstStyle/>
          <a:p>
            <a:pPr algn="just"/>
            <a:r>
              <a:rPr lang="ru-RU" b="1" dirty="0">
                <a:latin typeface="Open Sans"/>
              </a:rPr>
              <a:t>Грунтовки</a:t>
            </a:r>
            <a:r>
              <a:rPr lang="ru-RU" dirty="0">
                <a:latin typeface="Open Sans"/>
              </a:rPr>
              <a:t> – это специальные жидкости, которые идеально прилепляются к любым поверхностям, при этом они образовывают водонепроницаемую плёнку. Затем на плёнку налаживается слой краски или колера. Если не наносить грунтовку на поверхность, тогда колер или краска будут впитываться неравномерно, после чего останутся некрасивые пятна, полосы, даже могут появиться </a:t>
            </a:r>
            <a:r>
              <a:rPr lang="ru-RU" dirty="0" smtClean="0">
                <a:latin typeface="Open Sans"/>
              </a:rPr>
              <a:t>трещины</a:t>
            </a:r>
            <a:r>
              <a:rPr lang="ru-RU" dirty="0">
                <a:latin typeface="Open Sans"/>
              </a:rPr>
              <a:t>.</a:t>
            </a:r>
          </a:p>
        </p:txBody>
      </p:sp>
    </p:spTree>
    <p:extLst>
      <p:ext uri="{BB962C8B-B14F-4D97-AF65-F5344CB8AC3E}">
        <p14:creationId xmlns:p14="http://schemas.microsoft.com/office/powerpoint/2010/main" val="32084512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397848"/>
          </a:xfrm>
        </p:spPr>
        <p:txBody>
          <a:bodyPr>
            <a:normAutofit/>
          </a:bodyPr>
          <a:lstStyle/>
          <a:p>
            <a:r>
              <a:rPr lang="ru-RU" sz="2800" b="0" dirty="0" smtClean="0">
                <a:solidFill>
                  <a:schemeClr val="tx1"/>
                </a:solidFill>
                <a:effectLst/>
                <a:latin typeface="Open Sans"/>
              </a:rPr>
              <a:t>                                                   известняк</a:t>
            </a:r>
            <a:endParaRPr lang="ru-RU" sz="2800" b="0" dirty="0">
              <a:solidFill>
                <a:schemeClr val="tx1"/>
              </a:solidFill>
              <a:effectLst/>
              <a:latin typeface="Open Sans"/>
            </a:endParaRPr>
          </a:p>
        </p:txBody>
      </p:sp>
      <p:sp>
        <p:nvSpPr>
          <p:cNvPr id="3" name="Объект 2"/>
          <p:cNvSpPr>
            <a:spLocks noGrp="1"/>
          </p:cNvSpPr>
          <p:nvPr>
            <p:ph idx="1"/>
          </p:nvPr>
        </p:nvSpPr>
        <p:spPr>
          <a:xfrm>
            <a:off x="502920" y="530352"/>
            <a:ext cx="8183880" cy="4410816"/>
          </a:xfrm>
        </p:spPr>
        <p:txBody>
          <a:bodyPr>
            <a:normAutofit fontScale="77500" lnSpcReduction="20000"/>
          </a:bodyPr>
          <a:lstStyle/>
          <a:p>
            <a:r>
              <a:rPr lang="ru-RU" b="1" dirty="0">
                <a:solidFill>
                  <a:prstClr val="black"/>
                </a:solidFill>
                <a:latin typeface="Open Sans"/>
                <a:ea typeface="+mj-ea"/>
                <a:cs typeface="+mj-cs"/>
              </a:rPr>
              <a:t>Наполнители</a:t>
            </a:r>
            <a:r>
              <a:rPr lang="ru-RU" dirty="0">
                <a:solidFill>
                  <a:prstClr val="black"/>
                </a:solidFill>
                <a:latin typeface="Open Sans"/>
                <a:ea typeface="+mj-ea"/>
                <a:cs typeface="+mj-cs"/>
              </a:rPr>
              <a:t>: кварцевый песок, известняк, </a:t>
            </a:r>
            <a:r>
              <a:rPr lang="ru-RU" dirty="0" smtClean="0">
                <a:solidFill>
                  <a:prstClr val="black"/>
                </a:solidFill>
                <a:latin typeface="Open Sans"/>
                <a:ea typeface="+mj-ea"/>
                <a:cs typeface="+mj-cs"/>
              </a:rPr>
              <a:t>диоксид титана.           </a:t>
            </a:r>
          </a:p>
          <a:p>
            <a:endParaRPr lang="ru-RU" dirty="0">
              <a:solidFill>
                <a:prstClr val="black"/>
              </a:solidFill>
              <a:latin typeface="Open Sans"/>
              <a:ea typeface="+mj-ea"/>
              <a:cs typeface="+mj-cs"/>
            </a:endParaRPr>
          </a:p>
          <a:p>
            <a:endParaRPr lang="ru-RU" dirty="0" smtClean="0">
              <a:solidFill>
                <a:prstClr val="black"/>
              </a:solidFill>
              <a:latin typeface="Open Sans"/>
              <a:ea typeface="+mj-ea"/>
              <a:cs typeface="+mj-cs"/>
            </a:endParaRPr>
          </a:p>
          <a:p>
            <a:endParaRPr lang="ru-RU" dirty="0">
              <a:solidFill>
                <a:prstClr val="black"/>
              </a:solidFill>
              <a:latin typeface="Open Sans"/>
              <a:ea typeface="+mj-ea"/>
              <a:cs typeface="+mj-cs"/>
            </a:endParaRPr>
          </a:p>
          <a:p>
            <a:r>
              <a:rPr lang="ru-RU" dirty="0" smtClean="0">
                <a:solidFill>
                  <a:prstClr val="black"/>
                </a:solidFill>
                <a:latin typeface="Open Sans"/>
                <a:ea typeface="+mj-ea"/>
                <a:cs typeface="+mj-cs"/>
              </a:rPr>
              <a:t>                                 </a:t>
            </a:r>
          </a:p>
          <a:p>
            <a:endParaRPr lang="ru-RU" dirty="0">
              <a:solidFill>
                <a:prstClr val="black"/>
              </a:solidFill>
              <a:latin typeface="Open Sans"/>
              <a:ea typeface="+mj-ea"/>
              <a:cs typeface="+mj-cs"/>
            </a:endParaRPr>
          </a:p>
          <a:p>
            <a:endParaRPr lang="ru-RU" dirty="0" smtClean="0">
              <a:solidFill>
                <a:prstClr val="black"/>
              </a:solidFill>
              <a:latin typeface="Open Sans"/>
              <a:ea typeface="+mj-ea"/>
              <a:cs typeface="+mj-cs"/>
            </a:endParaRPr>
          </a:p>
          <a:p>
            <a:r>
              <a:rPr lang="ru-RU" dirty="0" smtClean="0">
                <a:solidFill>
                  <a:prstClr val="black"/>
                </a:solidFill>
                <a:latin typeface="Open Sans"/>
                <a:ea typeface="+mj-ea"/>
                <a:cs typeface="+mj-cs"/>
              </a:rPr>
              <a:t>                                                            </a:t>
            </a:r>
            <a:endParaRPr lang="ru-RU" dirty="0">
              <a:solidFill>
                <a:prstClr val="black"/>
              </a:solidFill>
              <a:latin typeface="Open Sans"/>
              <a:ea typeface="+mj-ea"/>
              <a:cs typeface="+mj-cs"/>
            </a:endParaRPr>
          </a:p>
          <a:p>
            <a:r>
              <a:rPr lang="ru-RU" dirty="0" smtClean="0">
                <a:solidFill>
                  <a:prstClr val="black"/>
                </a:solidFill>
                <a:latin typeface="Open Sans"/>
                <a:ea typeface="+mj-ea"/>
                <a:cs typeface="+mj-cs"/>
              </a:rPr>
              <a:t>                                                        </a:t>
            </a:r>
            <a:r>
              <a:rPr lang="ru-RU" sz="2600" dirty="0" smtClean="0">
                <a:solidFill>
                  <a:prstClr val="black"/>
                </a:solidFill>
                <a:latin typeface="Open Sans"/>
              </a:rPr>
              <a:t> </a:t>
            </a:r>
            <a:r>
              <a:rPr lang="ru-RU" sz="3300" dirty="0">
                <a:solidFill>
                  <a:prstClr val="black"/>
                </a:solidFill>
                <a:latin typeface="Open Sans"/>
              </a:rPr>
              <a:t>кварцевый песок</a:t>
            </a:r>
            <a:endParaRPr lang="ru-RU" sz="3300" dirty="0" smtClean="0">
              <a:solidFill>
                <a:prstClr val="black"/>
              </a:solidFill>
              <a:latin typeface="Open Sans"/>
              <a:ea typeface="+mj-ea"/>
              <a:cs typeface="+mj-cs"/>
            </a:endParaRPr>
          </a:p>
          <a:p>
            <a:r>
              <a:rPr lang="ru-RU" dirty="0" smtClean="0">
                <a:solidFill>
                  <a:prstClr val="black"/>
                </a:solidFill>
                <a:latin typeface="Open Sans"/>
                <a:ea typeface="+mj-ea"/>
                <a:cs typeface="+mj-cs"/>
              </a:rPr>
              <a:t>                                                              </a:t>
            </a:r>
            <a:endParaRPr lang="ru-RU" dirty="0">
              <a:solidFill>
                <a:prstClr val="black"/>
              </a:solidFill>
              <a:latin typeface="Open Sans"/>
              <a:ea typeface="+mj-ea"/>
              <a:cs typeface="+mj-cs"/>
            </a:endParaRPr>
          </a:p>
          <a:p>
            <a:endParaRPr lang="ru-RU" dirty="0">
              <a:solidFill>
                <a:prstClr val="black"/>
              </a:solidFill>
              <a:latin typeface="Open Sans"/>
              <a:ea typeface="+mj-ea"/>
              <a:cs typeface="+mj-cs"/>
            </a:endParaRPr>
          </a:p>
          <a:p>
            <a:r>
              <a:rPr lang="ru-RU" dirty="0" smtClean="0">
                <a:solidFill>
                  <a:prstClr val="black"/>
                </a:solidFill>
                <a:latin typeface="Open Sans"/>
                <a:ea typeface="+mj-ea"/>
                <a:cs typeface="+mj-cs"/>
              </a:rPr>
              <a:t>   </a:t>
            </a:r>
            <a:r>
              <a:rPr lang="ru-RU" sz="3300" dirty="0" smtClean="0">
                <a:solidFill>
                  <a:prstClr val="black"/>
                </a:solidFill>
                <a:latin typeface="Open Sans"/>
                <a:ea typeface="+mj-ea"/>
                <a:cs typeface="+mj-cs"/>
              </a:rPr>
              <a:t>диоксид титана</a:t>
            </a:r>
            <a:endParaRPr lang="ru-RU" sz="33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916832"/>
            <a:ext cx="3312368" cy="2448271"/>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908720"/>
            <a:ext cx="3442528" cy="2376264"/>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9912" y="3933056"/>
            <a:ext cx="5065236" cy="2088232"/>
          </a:xfrm>
          <a:prstGeom prst="rect">
            <a:avLst/>
          </a:prstGeom>
        </p:spPr>
      </p:pic>
    </p:spTree>
    <p:extLst>
      <p:ext uri="{BB962C8B-B14F-4D97-AF65-F5344CB8AC3E}">
        <p14:creationId xmlns:p14="http://schemas.microsoft.com/office/powerpoint/2010/main" val="2948402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67544" y="260648"/>
            <a:ext cx="8291264" cy="5616624"/>
          </a:xfrm>
        </p:spPr>
        <p:txBody>
          <a:bodyPr>
            <a:normAutofit/>
          </a:bodyPr>
          <a:lstStyle/>
          <a:p>
            <a:pPr marL="1965960" lvl="8" indent="0">
              <a:buClr>
                <a:srgbClr val="F07F09"/>
              </a:buClr>
              <a:buNone/>
            </a:pPr>
            <a:r>
              <a:rPr lang="ru-RU" dirty="0" smtClean="0">
                <a:solidFill>
                  <a:srgbClr val="000000"/>
                </a:solidFill>
                <a:latin typeface="Open Sans"/>
              </a:rPr>
              <a:t>:</a:t>
            </a:r>
            <a:endParaRPr lang="ru-RU" dirty="0">
              <a:solidFill>
                <a:srgbClr val="000000"/>
              </a:solidFill>
              <a:latin typeface="Open Sans"/>
            </a:endParaRPr>
          </a:p>
          <a:p>
            <a:pPr lvl="0">
              <a:buClr>
                <a:srgbClr val="F07F09"/>
              </a:buClr>
              <a:buFont typeface="Arial"/>
              <a:buChar char="•"/>
            </a:pPr>
            <a:r>
              <a:rPr lang="ru-RU" dirty="0">
                <a:solidFill>
                  <a:srgbClr val="000000"/>
                </a:solidFill>
                <a:latin typeface="Open Sans"/>
              </a:rPr>
              <a:t>зерновому составу,</a:t>
            </a:r>
          </a:p>
          <a:p>
            <a:pPr lvl="0">
              <a:buClr>
                <a:srgbClr val="F07F09"/>
              </a:buClr>
              <a:buFont typeface="Arial"/>
              <a:buChar char="•"/>
            </a:pPr>
            <a:r>
              <a:rPr lang="ru-RU" dirty="0">
                <a:solidFill>
                  <a:srgbClr val="000000"/>
                </a:solidFill>
                <a:latin typeface="Open Sans"/>
              </a:rPr>
              <a:t>крупности,</a:t>
            </a:r>
          </a:p>
          <a:p>
            <a:pPr lvl="0">
              <a:buClr>
                <a:srgbClr val="F07F09"/>
              </a:buClr>
              <a:buFont typeface="Arial"/>
              <a:buChar char="•"/>
            </a:pPr>
            <a:r>
              <a:rPr lang="ru-RU" dirty="0">
                <a:solidFill>
                  <a:srgbClr val="000000"/>
                </a:solidFill>
                <a:latin typeface="Open Sans"/>
              </a:rPr>
              <a:t>форме,</a:t>
            </a:r>
          </a:p>
          <a:p>
            <a:pPr lvl="0">
              <a:buClr>
                <a:srgbClr val="F07F09"/>
              </a:buClr>
              <a:buFont typeface="Arial"/>
              <a:buChar char="•"/>
            </a:pPr>
            <a:r>
              <a:rPr lang="ru-RU" dirty="0">
                <a:solidFill>
                  <a:srgbClr val="000000"/>
                </a:solidFill>
                <a:latin typeface="Open Sans"/>
              </a:rPr>
              <a:t>степени </a:t>
            </a:r>
            <a:r>
              <a:rPr lang="ru-RU" dirty="0" err="1">
                <a:solidFill>
                  <a:srgbClr val="000000"/>
                </a:solidFill>
                <a:latin typeface="Open Sans"/>
              </a:rPr>
              <a:t>окатанности</a:t>
            </a:r>
            <a:r>
              <a:rPr lang="ru-RU" dirty="0">
                <a:solidFill>
                  <a:srgbClr val="000000"/>
                </a:solidFill>
                <a:latin typeface="Open Sans"/>
              </a:rPr>
              <a:t>,</a:t>
            </a:r>
          </a:p>
          <a:p>
            <a:pPr lvl="0">
              <a:buClr>
                <a:srgbClr val="F07F09"/>
              </a:buClr>
              <a:buFont typeface="Arial"/>
              <a:buChar char="•"/>
            </a:pPr>
            <a:r>
              <a:rPr lang="ru-RU" dirty="0">
                <a:solidFill>
                  <a:srgbClr val="000000"/>
                </a:solidFill>
                <a:latin typeface="Open Sans"/>
              </a:rPr>
              <a:t>шероховатости зерен;</a:t>
            </a:r>
          </a:p>
          <a:p>
            <a:pPr lvl="0">
              <a:buClr>
                <a:srgbClr val="F07F09"/>
              </a:buClr>
              <a:buFont typeface="Arial"/>
              <a:buChar char="•"/>
            </a:pPr>
            <a:r>
              <a:rPr lang="ru-RU" dirty="0">
                <a:solidFill>
                  <a:srgbClr val="000000"/>
                </a:solidFill>
                <a:latin typeface="Open Sans"/>
              </a:rPr>
              <a:t>степени чистоты и необходимой доброкачественности; содержанию в заполнителях вредных и загрязненных примесей, слабых и нестойких включений, петрографической однородности</a:t>
            </a:r>
            <a:r>
              <a:rPr lang="ru-RU" dirty="0" smtClean="0">
                <a:solidFill>
                  <a:srgbClr val="000000"/>
                </a:solidFill>
                <a:latin typeface="Open Sans"/>
              </a:rPr>
              <a:t>.</a:t>
            </a:r>
          </a:p>
          <a:p>
            <a:pPr lvl="0">
              <a:buClr>
                <a:srgbClr val="F07F09"/>
              </a:buClr>
              <a:buFont typeface="Arial"/>
              <a:buChar char="•"/>
            </a:pPr>
            <a:r>
              <a:rPr lang="ru-RU" dirty="0">
                <a:solidFill>
                  <a:srgbClr val="000000"/>
                </a:solidFill>
                <a:latin typeface="Open Sans"/>
              </a:rPr>
              <a:t>г</a:t>
            </a:r>
            <a:r>
              <a:rPr lang="ru-RU" dirty="0" smtClean="0">
                <a:solidFill>
                  <a:srgbClr val="000000"/>
                </a:solidFill>
                <a:latin typeface="Open Sans"/>
              </a:rPr>
              <a:t>еометрической характеристике</a:t>
            </a:r>
            <a:endParaRPr lang="ru-RU" dirty="0">
              <a:solidFill>
                <a:srgbClr val="000000"/>
              </a:solidFill>
              <a:latin typeface="Open Sans"/>
            </a:endParaRPr>
          </a:p>
          <a:p>
            <a:pPr marL="0" indent="0">
              <a:buNone/>
            </a:pPr>
            <a:endParaRPr lang="ru-RU" dirty="0"/>
          </a:p>
        </p:txBody>
      </p:sp>
    </p:spTree>
    <p:extLst>
      <p:ext uri="{BB962C8B-B14F-4D97-AF65-F5344CB8AC3E}">
        <p14:creationId xmlns:p14="http://schemas.microsoft.com/office/powerpoint/2010/main" val="447090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lnSpcReduction="10000"/>
          </a:bodyPr>
          <a:lstStyle/>
          <a:p>
            <a:pPr marL="0" indent="0" algn="ctr">
              <a:buNone/>
            </a:pPr>
            <a:r>
              <a:rPr lang="ru-RU" b="1" dirty="0" smtClean="0">
                <a:solidFill>
                  <a:srgbClr val="000000"/>
                </a:solidFill>
                <a:latin typeface="Open Sans"/>
              </a:rPr>
              <a:t>Заполнители для бетонов</a:t>
            </a:r>
          </a:p>
          <a:p>
            <a:endParaRPr lang="ru-RU" dirty="0" smtClean="0">
              <a:solidFill>
                <a:srgbClr val="000000"/>
              </a:solidFill>
              <a:latin typeface="Open Sans"/>
            </a:endParaRPr>
          </a:p>
          <a:p>
            <a:pPr marL="0" indent="0" algn="just">
              <a:buNone/>
            </a:pPr>
            <a:r>
              <a:rPr lang="ru-RU" dirty="0" smtClean="0">
                <a:latin typeface="Open Sans"/>
              </a:rPr>
              <a:t>Зерна </a:t>
            </a:r>
            <a:r>
              <a:rPr lang="ru-RU" dirty="0">
                <a:latin typeface="Open Sans"/>
              </a:rPr>
              <a:t>мелкого и крупного заполнителей должны быть твердыми и прочными, нерастворимыми в воде, не должны содержать вредных примесей более установленного предела. В целях уменьшения расхода цемента зерновой состав заполнителей необходимо специально подбирать из расчета обеспечения плотной структуры бетона.</a:t>
            </a:r>
            <a:endParaRPr lang="ru-RU" dirty="0"/>
          </a:p>
        </p:txBody>
      </p:sp>
    </p:spTree>
    <p:extLst>
      <p:ext uri="{BB962C8B-B14F-4D97-AF65-F5344CB8AC3E}">
        <p14:creationId xmlns:p14="http://schemas.microsoft.com/office/powerpoint/2010/main" val="535518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Autofit/>
          </a:bodyPr>
          <a:lstStyle/>
          <a:p>
            <a:pPr marL="0" indent="0" algn="just">
              <a:buNone/>
            </a:pPr>
            <a:r>
              <a:rPr lang="ru-RU" dirty="0">
                <a:latin typeface="Open Sans"/>
              </a:rPr>
              <a:t>Заполнителями для тяжелых и обычных бетонов служат природные или искусственные песок, щебень и гравий, отвечающие требованиям ГОСТов и обеспечивающие необходимые свойства экономичные составы бетона при минимально допустимом расходе цемента. Заполнители, количество которых в бетоне по весу составляет до 75—85%, образуют в нем жесткий, прочный скелет и уменьшают усадку, возникающую при твердении цементного камня, и снижают стоимость бетона.</a:t>
            </a:r>
            <a:endParaRPr lang="ru-RU" dirty="0"/>
          </a:p>
        </p:txBody>
      </p:sp>
    </p:spTree>
    <p:extLst>
      <p:ext uri="{BB962C8B-B14F-4D97-AF65-F5344CB8AC3E}">
        <p14:creationId xmlns:p14="http://schemas.microsoft.com/office/powerpoint/2010/main" val="1264469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502920" y="530352"/>
            <a:ext cx="8183880" cy="4770856"/>
          </a:xfrm>
        </p:spPr>
        <p:txBody>
          <a:bodyPr>
            <a:normAutofit fontScale="70000" lnSpcReduction="20000"/>
          </a:bodyPr>
          <a:lstStyle/>
          <a:p>
            <a:pPr marL="0" indent="0" algn="ctr">
              <a:buNone/>
            </a:pPr>
            <a:r>
              <a:rPr lang="ru-RU" sz="4000" b="1" dirty="0">
                <a:latin typeface="Open Sans"/>
              </a:rPr>
              <a:t>Заполнители для обычного </a:t>
            </a:r>
            <a:r>
              <a:rPr lang="ru-RU" sz="4000" b="1" dirty="0" smtClean="0">
                <a:latin typeface="Open Sans"/>
              </a:rPr>
              <a:t>бетона</a:t>
            </a:r>
          </a:p>
          <a:p>
            <a:pPr marL="0" indent="0" algn="ctr">
              <a:buNone/>
            </a:pPr>
            <a:endParaRPr lang="ru-RU" sz="4000" b="1" dirty="0">
              <a:solidFill>
                <a:srgbClr val="2D2D2D"/>
              </a:solidFill>
              <a:latin typeface="Open Sans"/>
            </a:endParaRPr>
          </a:p>
          <a:p>
            <a:pPr algn="just"/>
            <a:r>
              <a:rPr lang="ru-RU" sz="4500" dirty="0">
                <a:latin typeface="Open Sans"/>
              </a:rPr>
              <a:t>Заполнители для обычного бетона подразделяются:</a:t>
            </a:r>
          </a:p>
          <a:p>
            <a:pPr algn="just">
              <a:buFont typeface="Arial"/>
              <a:buChar char="•"/>
            </a:pPr>
            <a:r>
              <a:rPr lang="ru-RU" sz="4500" dirty="0">
                <a:latin typeface="Open Sans"/>
              </a:rPr>
              <a:t>по крупности зерен: на крупные (гравий и щебень с зернами размером 5—150 мм) и мелкие (песок с зернами размерам 0,15—5 мм);</a:t>
            </a:r>
          </a:p>
          <a:p>
            <a:pPr algn="just">
              <a:buFont typeface="Arial"/>
              <a:buChar char="•"/>
            </a:pPr>
            <a:r>
              <a:rPr lang="ru-RU" sz="4500" dirty="0">
                <a:latin typeface="Open Sans"/>
              </a:rPr>
              <a:t>по сортности крупного заполнителя: на рядовой (крупностью 5—150 мм) и сортовой (крупностью 5—20, 20—40, 40—80, 80—150 мм).</a:t>
            </a:r>
          </a:p>
          <a:p>
            <a:endParaRPr lang="ru-RU" dirty="0"/>
          </a:p>
        </p:txBody>
      </p:sp>
    </p:spTree>
    <p:extLst>
      <p:ext uri="{BB962C8B-B14F-4D97-AF65-F5344CB8AC3E}">
        <p14:creationId xmlns:p14="http://schemas.microsoft.com/office/powerpoint/2010/main" val="2922281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996952"/>
            <a:ext cx="8183880" cy="3355816"/>
          </a:xfrm>
        </p:spPr>
        <p:txBody>
          <a:bodyPr/>
          <a:lstStyle/>
          <a:p>
            <a:endParaRPr lang="ru-RU" dirty="0"/>
          </a:p>
        </p:txBody>
      </p:sp>
      <p:sp>
        <p:nvSpPr>
          <p:cNvPr id="3" name="Объект 2"/>
          <p:cNvSpPr>
            <a:spLocks noGrp="1"/>
          </p:cNvSpPr>
          <p:nvPr>
            <p:ph idx="1"/>
          </p:nvPr>
        </p:nvSpPr>
        <p:spPr>
          <a:xfrm>
            <a:off x="179512" y="548680"/>
            <a:ext cx="8640960" cy="5040560"/>
          </a:xfrm>
        </p:spPr>
        <p:txBody>
          <a:bodyPr>
            <a:normAutofit lnSpcReduction="10000"/>
          </a:bodyPr>
          <a:lstStyle/>
          <a:p>
            <a:pPr marL="0" indent="0" algn="ctr">
              <a:buNone/>
            </a:pPr>
            <a:r>
              <a:rPr lang="ru-RU" b="1" dirty="0" smtClean="0">
                <a:latin typeface="Open Sans"/>
              </a:rPr>
              <a:t>Наполнители  для мастик</a:t>
            </a:r>
          </a:p>
          <a:p>
            <a:pPr algn="ctr"/>
            <a:endParaRPr lang="ru-RU" b="1" dirty="0">
              <a:latin typeface="Open Sans"/>
            </a:endParaRPr>
          </a:p>
          <a:p>
            <a:pPr algn="just"/>
            <a:r>
              <a:rPr lang="ru-RU" dirty="0">
                <a:latin typeface="Open Sans"/>
              </a:rPr>
              <a:t>Чтобы снизить расход более дорогих вяжущих материалов, в мастики и некоторые клеи вводят наполнители</a:t>
            </a:r>
            <a:r>
              <a:rPr lang="ru-RU" dirty="0" smtClean="0">
                <a:latin typeface="Open Sans"/>
              </a:rPr>
              <a:t>.</a:t>
            </a:r>
          </a:p>
          <a:p>
            <a:pPr algn="just"/>
            <a:endParaRPr lang="ru-RU" b="1" dirty="0">
              <a:latin typeface="Open Sans"/>
            </a:endParaRPr>
          </a:p>
          <a:p>
            <a:pPr algn="just"/>
            <a:r>
              <a:rPr lang="ru-RU" dirty="0">
                <a:latin typeface="Open Sans"/>
              </a:rPr>
              <a:t>В относительно толстом клеевом слое наполнитель образует скелет аналогично заполнителю в строительном растворе, благодаря чему не только снижается расход вяжущего материала, но и повышается прочность соединения.</a:t>
            </a:r>
            <a:endParaRPr lang="ru-RU" b="1" dirty="0">
              <a:latin typeface="Open Sans"/>
            </a:endParaRPr>
          </a:p>
        </p:txBody>
      </p:sp>
    </p:spTree>
    <p:extLst>
      <p:ext uri="{BB962C8B-B14F-4D97-AF65-F5344CB8AC3E}">
        <p14:creationId xmlns:p14="http://schemas.microsoft.com/office/powerpoint/2010/main" val="1787552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502920" y="530352"/>
            <a:ext cx="8183880" cy="5346920"/>
          </a:xfrm>
        </p:spPr>
        <p:txBody>
          <a:bodyPr/>
          <a:lstStyle/>
          <a:p>
            <a:pPr marL="0" indent="0">
              <a:buNone/>
            </a:pPr>
            <a:endParaRPr lang="ru-RU" dirty="0" smtClean="0">
              <a:solidFill>
                <a:srgbClr val="444444"/>
              </a:solidFill>
              <a:latin typeface="Nunito"/>
            </a:endParaRPr>
          </a:p>
          <a:p>
            <a:pPr marL="0" indent="0">
              <a:buNone/>
            </a:pPr>
            <a:r>
              <a:rPr lang="ru-RU" dirty="0" smtClean="0">
                <a:latin typeface="Open Sans"/>
              </a:rPr>
              <a:t>К </a:t>
            </a:r>
            <a:r>
              <a:rPr lang="ru-RU" dirty="0">
                <a:latin typeface="Open Sans"/>
              </a:rPr>
              <a:t>наполнителям относятся порошкообразные материалы с крупностью зерен менее 150 мкм. Среди измельченных минеральных наполнителей принято различать пылевые частицы размером менее 10 мкм и каменную муку с размером частиц 10—150 мкм. </a:t>
            </a:r>
          </a:p>
        </p:txBody>
      </p:sp>
    </p:spTree>
    <p:extLst>
      <p:ext uri="{BB962C8B-B14F-4D97-AF65-F5344CB8AC3E}">
        <p14:creationId xmlns:p14="http://schemas.microsoft.com/office/powerpoint/2010/main" val="28103433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351</TotalTime>
  <Words>1167</Words>
  <Application>Microsoft Office PowerPoint</Application>
  <PresentationFormat>Экран (4:3)</PresentationFormat>
  <Paragraphs>90</Paragraphs>
  <Slides>32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32</vt:i4>
      </vt:variant>
    </vt:vector>
  </HeadingPairs>
  <TitlesOfParts>
    <vt:vector size="39" baseType="lpstr">
      <vt:lpstr>Arial</vt:lpstr>
      <vt:lpstr>Nunito</vt:lpstr>
      <vt:lpstr>Open Sans</vt:lpstr>
      <vt:lpstr>Roboto</vt:lpstr>
      <vt:lpstr>Verdana</vt:lpstr>
      <vt:lpstr>Wingdings 2</vt:lpstr>
      <vt:lpstr>Аспект</vt:lpstr>
      <vt:lpstr>Заполнители для растворов и бетонов.  Наполнители для мастик.  Наполнители для шпатлёвок и грунтовок</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цемент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известняк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Заполнители для растворов.  Наполнители для мастик.  Наполнители для шпатлёвок и грунтовок</dc:title>
  <dc:creator>Пользователь Windows</dc:creator>
  <cp:lastModifiedBy>Илья Богдан</cp:lastModifiedBy>
  <cp:revision>26</cp:revision>
  <cp:lastPrinted>2023-04-10T01:27:11Z</cp:lastPrinted>
  <dcterms:created xsi:type="dcterms:W3CDTF">2023-04-09T19:42:33Z</dcterms:created>
  <dcterms:modified xsi:type="dcterms:W3CDTF">2023-06-13T20:03:56Z</dcterms:modified>
</cp:coreProperties>
</file>